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Roboto"/>
      <p:regular r:id="rId65"/>
      <p:bold r:id="rId66"/>
      <p:italic r:id="rId67"/>
      <p:boldItalic r:id="rId68"/>
    </p:embeddedFont>
    <p:embeddedFont>
      <p:font typeface="Constantia"/>
      <p:regular r:id="rId69"/>
      <p:bold r:id="rId70"/>
      <p:italic r:id="rId71"/>
      <p:boldItalic r:id="rId72"/>
    </p:embeddedFont>
    <p:embeddedFont>
      <p:font typeface="Roboto Mono"/>
      <p:regular r:id="rId73"/>
      <p:bold r:id="rId74"/>
      <p:italic r:id="rId75"/>
      <p:boldItalic r:id="rId76"/>
    </p:embeddedFont>
    <p:embeddedFont>
      <p:font typeface="Open Sans Light"/>
      <p:regular r:id="rId77"/>
      <p:bold r:id="rId78"/>
      <p:italic r:id="rId79"/>
      <p:boldItalic r:id="rId80"/>
    </p:embeddedFont>
    <p:embeddedFont>
      <p:font typeface="Open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5" roundtripDataSignature="AMtx7miTLukzFy8HaEdOrlWs6wAaSFIb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4918F9-3432-4161-B6B3-621CE7282195}">
  <a:tblStyle styleId="{0B4918F9-3432-4161-B6B3-621CE728219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OpenSans-boldItalic.fntdata"/><Relationship Id="rId83" Type="http://schemas.openxmlformats.org/officeDocument/2006/relationships/font" Target="fonts/OpenSans-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customschemas.google.com/relationships/presentationmetadata" Target="meta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penSansLight-boldItalic.fntdata"/><Relationship Id="rId82" Type="http://schemas.openxmlformats.org/officeDocument/2006/relationships/font" Target="fonts/OpenSans-bold.fntdata"/><Relationship Id="rId81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ono-regular.fntdata"/><Relationship Id="rId72" Type="http://schemas.openxmlformats.org/officeDocument/2006/relationships/font" Target="fonts/Constantia-boldItalic.fntdata"/><Relationship Id="rId31" Type="http://schemas.openxmlformats.org/officeDocument/2006/relationships/slide" Target="slides/slide25.xml"/><Relationship Id="rId75" Type="http://schemas.openxmlformats.org/officeDocument/2006/relationships/font" Target="fonts/RobotoMono-italic.fntdata"/><Relationship Id="rId30" Type="http://schemas.openxmlformats.org/officeDocument/2006/relationships/slide" Target="slides/slide24.xml"/><Relationship Id="rId74" Type="http://schemas.openxmlformats.org/officeDocument/2006/relationships/font" Target="fonts/RobotoMono-bold.fntdata"/><Relationship Id="rId33" Type="http://schemas.openxmlformats.org/officeDocument/2006/relationships/slide" Target="slides/slide27.xml"/><Relationship Id="rId77" Type="http://schemas.openxmlformats.org/officeDocument/2006/relationships/font" Target="fonts/OpenSansLight-regular.fntdata"/><Relationship Id="rId32" Type="http://schemas.openxmlformats.org/officeDocument/2006/relationships/slide" Target="slides/slide26.xml"/><Relationship Id="rId76" Type="http://schemas.openxmlformats.org/officeDocument/2006/relationships/font" Target="fonts/RobotoMono-boldItalic.fntdata"/><Relationship Id="rId35" Type="http://schemas.openxmlformats.org/officeDocument/2006/relationships/slide" Target="slides/slide29.xml"/><Relationship Id="rId79" Type="http://schemas.openxmlformats.org/officeDocument/2006/relationships/font" Target="fonts/OpenSansLight-italic.fntdata"/><Relationship Id="rId34" Type="http://schemas.openxmlformats.org/officeDocument/2006/relationships/slide" Target="slides/slide28.xml"/><Relationship Id="rId78" Type="http://schemas.openxmlformats.org/officeDocument/2006/relationships/font" Target="fonts/OpenSansLight-bold.fntdata"/><Relationship Id="rId71" Type="http://schemas.openxmlformats.org/officeDocument/2006/relationships/font" Target="fonts/Constantia-italic.fntdata"/><Relationship Id="rId70" Type="http://schemas.openxmlformats.org/officeDocument/2006/relationships/font" Target="fonts/Constantia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bold.fntdata"/><Relationship Id="rId21" Type="http://schemas.openxmlformats.org/officeDocument/2006/relationships/slide" Target="slides/slide15.xml"/><Relationship Id="rId65" Type="http://schemas.openxmlformats.org/officeDocument/2006/relationships/font" Target="fonts/Robot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onstantia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7" name="Google Shape;98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0" name="Google Shape;127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4" name="Google Shape;142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6" name="Google Shape;146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4" name="Google Shape;150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0" name="Google Shape;151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1" name="Google Shape;155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9" name="Google Shape;164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9" name="Google Shape;166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0" name="Google Shape;169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5" name="Google Shape;170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6" name="Google Shape;172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8" name="Google Shape;174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1" name="Google Shape;177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1" name="Google Shape;178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2" name="Google Shape;179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4" name="Google Shape;180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8" name="Google Shape;181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6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6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7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7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 Main">
  <p:cSld name="BLANK_1"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2450" y="90700"/>
            <a:ext cx="705500" cy="7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5"/>
          <p:cNvSpPr txBox="1"/>
          <p:nvPr>
            <p:ph type="title"/>
          </p:nvPr>
        </p:nvSpPr>
        <p:spPr>
          <a:xfrm>
            <a:off x="70350" y="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" name="Google Shape;66;p75"/>
          <p:cNvSpPr txBox="1"/>
          <p:nvPr/>
        </p:nvSpPr>
        <p:spPr>
          <a:xfrm>
            <a:off x="7022975" y="4820400"/>
            <a:ext cx="319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GB" sz="900" u="none" cap="none" strike="noStrike">
                <a:solidFill>
                  <a:srgbClr val="338BE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Interspeech 2022 — September 18th</a:t>
            </a:r>
            <a:endParaRPr b="0" i="1" sz="900" u="none" cap="none" strike="noStrike">
              <a:solidFill>
                <a:srgbClr val="338BE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 Main 1">
  <p:cSld name="BLANK_2">
    <p:bg>
      <p:bgPr>
        <a:solidFill>
          <a:schemeClr val="accent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2450" y="90700"/>
            <a:ext cx="705500" cy="7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6"/>
          <p:cNvSpPr txBox="1"/>
          <p:nvPr>
            <p:ph type="title"/>
          </p:nvPr>
        </p:nvSpPr>
        <p:spPr>
          <a:xfrm>
            <a:off x="70350" y="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76"/>
          <p:cNvSpPr txBox="1"/>
          <p:nvPr/>
        </p:nvSpPr>
        <p:spPr>
          <a:xfrm>
            <a:off x="7022975" y="4820400"/>
            <a:ext cx="319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GB" sz="900" u="none" cap="none" strike="noStrike">
                <a:solidFill>
                  <a:srgbClr val="338BE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Interspeech 2022 — September 18th</a:t>
            </a:r>
            <a:endParaRPr b="0" i="1" sz="900" u="none" cap="none" strike="noStrike">
              <a:solidFill>
                <a:srgbClr val="338BE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5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65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" name="Google Shape;22;p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6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6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8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8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6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6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6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7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7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7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7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7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6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9" Type="http://schemas.openxmlformats.org/officeDocument/2006/relationships/image" Target="../media/image32.gif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3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8.png"/><Relationship Id="rId8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8.png"/><Relationship Id="rId8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hyperlink" Target="http://drive.google.com/file/d/14-aeO6hMEXD3mJmzhaYe5PPc2Q2jfAHm/view" TargetMode="External"/><Relationship Id="rId6" Type="http://schemas.openxmlformats.org/officeDocument/2006/relationships/image" Target="../media/image45.png"/><Relationship Id="rId7" Type="http://schemas.openxmlformats.org/officeDocument/2006/relationships/hyperlink" Target="http://drive.google.com/file/d/14ENC6Fn908kp_iA1ylnDkwgVxHQxI9aT/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49.png"/><Relationship Id="rId5" Type="http://schemas.openxmlformats.org/officeDocument/2006/relationships/image" Target="../media/image37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Relationship Id="rId4" Type="http://schemas.openxmlformats.org/officeDocument/2006/relationships/image" Target="../media/image82.png"/><Relationship Id="rId9" Type="http://schemas.openxmlformats.org/officeDocument/2006/relationships/image" Target="../media/image27.png"/><Relationship Id="rId5" Type="http://schemas.openxmlformats.org/officeDocument/2006/relationships/image" Target="../media/image51.png"/><Relationship Id="rId6" Type="http://schemas.openxmlformats.org/officeDocument/2006/relationships/image" Target="../media/image40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DRxy-kO8KiYc8d2F89rudCC16h6gkAKS/view" TargetMode="External"/><Relationship Id="rId4" Type="http://schemas.openxmlformats.org/officeDocument/2006/relationships/image" Target="../media/image45.png"/><Relationship Id="rId5" Type="http://schemas.openxmlformats.org/officeDocument/2006/relationships/hyperlink" Target="http://drive.google.com/file/d/1SmbvLoo8hDK3s25mgKfLiPBtSEt8Ldy_/view" TargetMode="External"/><Relationship Id="rId6" Type="http://schemas.openxmlformats.org/officeDocument/2006/relationships/hyperlink" Target="http://drive.google.com/file/d/1waUoh_VimnBHwcERPlrkBGOkNaYTumxJ/view" TargetMode="External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82.png"/><Relationship Id="rId9" Type="http://schemas.openxmlformats.org/officeDocument/2006/relationships/image" Target="../media/image25.png"/><Relationship Id="rId5" Type="http://schemas.openxmlformats.org/officeDocument/2006/relationships/image" Target="../media/image51.png"/><Relationship Id="rId6" Type="http://schemas.openxmlformats.org/officeDocument/2006/relationships/image" Target="../media/image81.gif"/><Relationship Id="rId7" Type="http://schemas.openxmlformats.org/officeDocument/2006/relationships/image" Target="../media/image40.png"/><Relationship Id="rId8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5.png"/><Relationship Id="rId4" Type="http://schemas.openxmlformats.org/officeDocument/2006/relationships/image" Target="../media/image58.png"/><Relationship Id="rId9" Type="http://schemas.openxmlformats.org/officeDocument/2006/relationships/image" Target="../media/image27.png"/><Relationship Id="rId5" Type="http://schemas.openxmlformats.org/officeDocument/2006/relationships/image" Target="../media/image59.png"/><Relationship Id="rId6" Type="http://schemas.openxmlformats.org/officeDocument/2006/relationships/image" Target="../media/image40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pp.diagrams.net/?page-id=QHuQlbJchPB0L4GZi8WR&amp;scale=auto#G16rzoMXbrj0X-pfEeclw853tIWRsHgEAx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40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pp.diagrams.net/?page-id=QHuQlbJchPB0L4GZi8WR&amp;scale=auto#G16rzoMXbrj0X-pfEeclw853tIWRsHgEAx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40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pp.diagrams.net/?page-id=QHuQlbJchPB0L4GZi8WR&amp;scale=auto#G16rzoMXbrj0X-pfEeclw853tIWRsHgEAx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54.gif"/><Relationship Id="rId6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pp.diagrams.net/?page-id=QHuQlbJchPB0L4GZi8WR&amp;scale=auto#G16rzoMXbrj0X-pfEeclw853tIWRsHgEAx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61.png"/><Relationship Id="rId6" Type="http://schemas.openxmlformats.org/officeDocument/2006/relationships/image" Target="../media/image6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pp.diagrams.net/?page-id=QHuQlbJchPB0L4GZi8WR&amp;scale=auto#G16rzoMXbrj0X-pfEeclw853tIWRsHgEAx" TargetMode="External"/><Relationship Id="rId4" Type="http://schemas.openxmlformats.org/officeDocument/2006/relationships/image" Target="../media/image7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9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9" Type="http://schemas.openxmlformats.org/officeDocument/2006/relationships/hyperlink" Target="http://drive.google.com/file/d/1YkWMhnWhKI2Rkc8P0lWw6UOml3ibQXvq/view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hyperlink" Target="http://drive.google.com/file/d/1wcb5M-CjXQ5QNtyprH1VVSdHdwpffIM3/view" TargetMode="External"/><Relationship Id="rId8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38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9" Type="http://schemas.openxmlformats.org/officeDocument/2006/relationships/image" Target="../media/image77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74.png"/><Relationship Id="rId8" Type="http://schemas.openxmlformats.org/officeDocument/2006/relationships/image" Target="../media/image7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hyperlink" Target="http://drive.google.com/file/d/1BZxjYxbivID62iYk_RR81eQYIyEJnYlQ/vie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9" Type="http://schemas.openxmlformats.org/officeDocument/2006/relationships/image" Target="../media/image106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93.png"/><Relationship Id="rId8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98.png"/><Relationship Id="rId8" Type="http://schemas.openxmlformats.org/officeDocument/2006/relationships/image" Target="../media/image8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92.png"/><Relationship Id="rId8" Type="http://schemas.openxmlformats.org/officeDocument/2006/relationships/image" Target="../media/image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8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5.png"/><Relationship Id="rId4" Type="http://schemas.openxmlformats.org/officeDocument/2006/relationships/image" Target="../media/image40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4.png"/><Relationship Id="rId4" Type="http://schemas.openxmlformats.org/officeDocument/2006/relationships/image" Target="../media/image96.png"/><Relationship Id="rId5" Type="http://schemas.openxmlformats.org/officeDocument/2006/relationships/image" Target="../media/image94.png"/><Relationship Id="rId6" Type="http://schemas.openxmlformats.org/officeDocument/2006/relationships/image" Target="../media/image102.png"/><Relationship Id="rId7" Type="http://schemas.openxmlformats.org/officeDocument/2006/relationships/hyperlink" Target="https://speechbrain.github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7.png"/><Relationship Id="rId4" Type="http://schemas.openxmlformats.org/officeDocument/2006/relationships/image" Target="../media/image117.png"/><Relationship Id="rId5" Type="http://schemas.openxmlformats.org/officeDocument/2006/relationships/image" Target="../media/image90.png"/><Relationship Id="rId6" Type="http://schemas.openxmlformats.org/officeDocument/2006/relationships/image" Target="../media/image10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5.png"/><Relationship Id="rId4" Type="http://schemas.openxmlformats.org/officeDocument/2006/relationships/image" Target="../media/image124.png"/><Relationship Id="rId5" Type="http://schemas.openxmlformats.org/officeDocument/2006/relationships/hyperlink" Target="https://huggingface.co/speechbrain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2.png"/><Relationship Id="rId4" Type="http://schemas.openxmlformats.org/officeDocument/2006/relationships/image" Target="../media/image111.png"/><Relationship Id="rId5" Type="http://schemas.openxmlformats.org/officeDocument/2006/relationships/image" Target="../media/image97.png"/><Relationship Id="rId6" Type="http://schemas.openxmlformats.org/officeDocument/2006/relationships/image" Target="../media/image101.png"/><Relationship Id="rId7" Type="http://schemas.openxmlformats.org/officeDocument/2006/relationships/image" Target="../media/image10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7.png"/><Relationship Id="rId4" Type="http://schemas.openxmlformats.org/officeDocument/2006/relationships/image" Target="../media/image10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2.png"/><Relationship Id="rId4" Type="http://schemas.openxmlformats.org/officeDocument/2006/relationships/image" Target="../media/image121.png"/><Relationship Id="rId5" Type="http://schemas.openxmlformats.org/officeDocument/2006/relationships/image" Target="../media/image110.png"/><Relationship Id="rId6" Type="http://schemas.openxmlformats.org/officeDocument/2006/relationships/image" Target="../media/image104.png"/><Relationship Id="rId7" Type="http://schemas.openxmlformats.org/officeDocument/2006/relationships/image" Target="../media/image123.png"/><Relationship Id="rId8" Type="http://schemas.openxmlformats.org/officeDocument/2006/relationships/image" Target="../media/image11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9.png"/><Relationship Id="rId4" Type="http://schemas.openxmlformats.org/officeDocument/2006/relationships/image" Target="../media/image126.png"/><Relationship Id="rId5" Type="http://schemas.openxmlformats.org/officeDocument/2006/relationships/image" Target="../media/image120.png"/><Relationship Id="rId6" Type="http://schemas.openxmlformats.org/officeDocument/2006/relationships/image" Target="../media/image1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/>
          <p:nvPr/>
        </p:nvSpPr>
        <p:spPr>
          <a:xfrm>
            <a:off x="1611975" y="611300"/>
            <a:ext cx="621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 499/691: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Conversational Artificial Intelligence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2111050" y="2192038"/>
            <a:ext cx="554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Computer Science &amp; Software Engineering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Concordia University, Winter 202</a:t>
            </a:r>
            <a:r>
              <a:rPr lang="en-GB" sz="2000">
                <a:solidFill>
                  <a:schemeClr val="lt2"/>
                </a:solidFill>
              </a:rPr>
              <a:t>4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1282725" y="1436075"/>
            <a:ext cx="658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Introduction to Conversational AI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789" y="3398500"/>
            <a:ext cx="3341767" cy="1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>
            <p:ph idx="12" type="sldNum"/>
          </p:nvPr>
        </p:nvSpPr>
        <p:spPr>
          <a:xfrm>
            <a:off x="7837741" y="44670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/>
          <p:nvPr/>
        </p:nvSpPr>
        <p:spPr>
          <a:xfrm>
            <a:off x="1511325" y="1664675"/>
            <a:ext cx="6588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Technologies involved in a Conversational AI system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/>
          <p:nvPr>
            <p:ph type="title"/>
          </p:nvPr>
        </p:nvSpPr>
        <p:spPr>
          <a:xfrm>
            <a:off x="170000" y="-56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Technologies Involved</a:t>
            </a:r>
            <a:endParaRPr sz="2600"/>
          </a:p>
        </p:txBody>
      </p:sp>
      <p:sp>
        <p:nvSpPr>
          <p:cNvPr id="193" name="Google Shape;193;p14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538" y="2157838"/>
            <a:ext cx="432625" cy="4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688" y="1352288"/>
            <a:ext cx="508325" cy="5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500" y="27907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4"/>
          <p:cNvSpPr/>
          <p:nvPr/>
        </p:nvSpPr>
        <p:spPr>
          <a:xfrm>
            <a:off x="2062050" y="1386363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/>
          <p:nvPr/>
        </p:nvSpPr>
        <p:spPr>
          <a:xfrm>
            <a:off x="3128850" y="13958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Recording Setup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4"/>
          <p:cNvSpPr/>
          <p:nvPr/>
        </p:nvSpPr>
        <p:spPr>
          <a:xfrm>
            <a:off x="4195650" y="13958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Activity Detection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4"/>
          <p:cNvSpPr/>
          <p:nvPr/>
        </p:nvSpPr>
        <p:spPr>
          <a:xfrm>
            <a:off x="5262450" y="13958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4"/>
          <p:cNvSpPr/>
          <p:nvPr/>
        </p:nvSpPr>
        <p:spPr>
          <a:xfrm>
            <a:off x="6329250" y="13958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 Spotting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6329250" y="21578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4"/>
          <p:cNvSpPr/>
          <p:nvPr/>
        </p:nvSpPr>
        <p:spPr>
          <a:xfrm>
            <a:off x="6329250" y="29068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Spoken Language Understanding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4"/>
          <p:cNvSpPr/>
          <p:nvPr/>
        </p:nvSpPr>
        <p:spPr>
          <a:xfrm>
            <a:off x="5262450" y="29068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4"/>
          <p:cNvSpPr/>
          <p:nvPr/>
        </p:nvSpPr>
        <p:spPr>
          <a:xfrm>
            <a:off x="4195650" y="29068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Synthesis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4"/>
          <p:cNvSpPr/>
          <p:nvPr/>
        </p:nvSpPr>
        <p:spPr>
          <a:xfrm>
            <a:off x="3128850" y="29068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GB" sz="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Generation Setup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2064213" y="2906788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14"/>
          <p:cNvCxnSpPr>
            <a:stCxn id="195" idx="3"/>
            <a:endCxn id="197" idx="1"/>
          </p:cNvCxnSpPr>
          <p:nvPr/>
        </p:nvCxnSpPr>
        <p:spPr>
          <a:xfrm flipH="1" rot="10800000">
            <a:off x="1790013" y="1602551"/>
            <a:ext cx="272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" name="Google Shape;209;p14"/>
          <p:cNvCxnSpPr>
            <a:endCxn id="198" idx="1"/>
          </p:cNvCxnSpPr>
          <p:nvPr/>
        </p:nvCxnSpPr>
        <p:spPr>
          <a:xfrm>
            <a:off x="2872650" y="16073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" name="Google Shape;210;p14"/>
          <p:cNvCxnSpPr/>
          <p:nvPr/>
        </p:nvCxnSpPr>
        <p:spPr>
          <a:xfrm>
            <a:off x="3939450" y="16073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" name="Google Shape;211;p14"/>
          <p:cNvCxnSpPr/>
          <p:nvPr/>
        </p:nvCxnSpPr>
        <p:spPr>
          <a:xfrm>
            <a:off x="5006250" y="16073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" name="Google Shape;212;p14"/>
          <p:cNvCxnSpPr/>
          <p:nvPr/>
        </p:nvCxnSpPr>
        <p:spPr>
          <a:xfrm>
            <a:off x="6073050" y="16073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" name="Google Shape;213;p14"/>
          <p:cNvCxnSpPr>
            <a:stCxn id="201" idx="2"/>
            <a:endCxn id="202" idx="0"/>
          </p:cNvCxnSpPr>
          <p:nvPr/>
        </p:nvCxnSpPr>
        <p:spPr>
          <a:xfrm>
            <a:off x="6734550" y="18284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p14"/>
          <p:cNvCxnSpPr/>
          <p:nvPr/>
        </p:nvCxnSpPr>
        <p:spPr>
          <a:xfrm>
            <a:off x="6734550" y="25904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p14"/>
          <p:cNvCxnSpPr>
            <a:stCxn id="203" idx="1"/>
            <a:endCxn id="204" idx="3"/>
          </p:cNvCxnSpPr>
          <p:nvPr/>
        </p:nvCxnSpPr>
        <p:spPr>
          <a:xfrm rot="10800000">
            <a:off x="6073050" y="31231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p14"/>
          <p:cNvCxnSpPr/>
          <p:nvPr/>
        </p:nvCxnSpPr>
        <p:spPr>
          <a:xfrm rot="10800000">
            <a:off x="5006250" y="31231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p14"/>
          <p:cNvCxnSpPr/>
          <p:nvPr/>
        </p:nvCxnSpPr>
        <p:spPr>
          <a:xfrm rot="10800000">
            <a:off x="3939450" y="31231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" name="Google Shape;218;p14"/>
          <p:cNvCxnSpPr/>
          <p:nvPr/>
        </p:nvCxnSpPr>
        <p:spPr>
          <a:xfrm rot="10800000">
            <a:off x="2872650" y="31231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p14"/>
          <p:cNvCxnSpPr/>
          <p:nvPr/>
        </p:nvCxnSpPr>
        <p:spPr>
          <a:xfrm rot="10800000">
            <a:off x="1805850" y="31231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p14"/>
          <p:cNvCxnSpPr>
            <a:stCxn id="196" idx="0"/>
            <a:endCxn id="194" idx="2"/>
          </p:cNvCxnSpPr>
          <p:nvPr/>
        </p:nvCxnSpPr>
        <p:spPr>
          <a:xfrm rot="10800000">
            <a:off x="1535850" y="2590600"/>
            <a:ext cx="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" name="Google Shape;221;p14"/>
          <p:cNvCxnSpPr>
            <a:stCxn id="194" idx="0"/>
            <a:endCxn id="195" idx="2"/>
          </p:cNvCxnSpPr>
          <p:nvPr/>
        </p:nvCxnSpPr>
        <p:spPr>
          <a:xfrm rot="10800000">
            <a:off x="1535851" y="1860538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" name="Google Shape;222;p14"/>
          <p:cNvSpPr txBox="1"/>
          <p:nvPr/>
        </p:nvSpPr>
        <p:spPr>
          <a:xfrm>
            <a:off x="467875" y="804625"/>
            <a:ext cx="85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many technologies involved in a Conversational AI system (e.g., a Speech Assistant)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7250" y="1973872"/>
            <a:ext cx="1232197" cy="70273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 txBox="1"/>
          <p:nvPr/>
        </p:nvSpPr>
        <p:spPr>
          <a:xfrm>
            <a:off x="620275" y="3776425"/>
            <a:ext cx="74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Note all these technologies are necessarily involved, and not necessarily in this order.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620275" y="4157425"/>
            <a:ext cx="8215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In some cases, modules can be merged into a </a:t>
            </a:r>
            <a:r>
              <a:rPr b="1" i="0" lang="en-GB" sz="12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single one</a:t>
            </a:r>
            <a:r>
              <a:rPr b="0" i="0" lang="en-GB" sz="12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 (e.g., VAD+Keyword Spotting, Speech Enhancement+ASR, Spoken Language Understanding + Dialogue).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620275" y="4690825"/>
            <a:ext cx="843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The trend is to go towards a single </a:t>
            </a:r>
            <a:r>
              <a:rPr b="1" i="0" lang="en-GB" sz="12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end2end mode</a:t>
            </a:r>
            <a:r>
              <a:rPr b="0" i="0" lang="en-GB" sz="12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l  (e.g, a big neural network) that implements the whole chain.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250" y="4070750"/>
            <a:ext cx="632602" cy="63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Production</a:t>
            </a:r>
            <a:endParaRPr sz="2600"/>
          </a:p>
        </p:txBody>
      </p:sp>
      <p:sp>
        <p:nvSpPr>
          <p:cNvPr id="233" name="Google Shape;233;p15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235" name="Google Shape;23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15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9" name="Google Shape;249;p15"/>
            <p:cNvCxnSpPr>
              <a:stCxn id="236" idx="3"/>
              <a:endCxn id="238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0" name="Google Shape;250;p15"/>
            <p:cNvCxnSpPr>
              <a:endCxn id="239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1" name="Google Shape;251;p15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2" name="Google Shape;252;p15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3" name="Google Shape;253;p15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4" name="Google Shape;254;p15"/>
            <p:cNvCxnSpPr>
              <a:stCxn id="242" idx="2"/>
              <a:endCxn id="243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5" name="Google Shape;255;p15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6" name="Google Shape;256;p15"/>
            <p:cNvCxnSpPr>
              <a:stCxn id="244" idx="1"/>
              <a:endCxn id="245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7" name="Google Shape;257;p15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8" name="Google Shape;258;p15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9" name="Google Shape;259;p15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0" name="Google Shape;260;p15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1" name="Google Shape;261;p15"/>
            <p:cNvCxnSpPr>
              <a:stCxn id="237" idx="0"/>
              <a:endCxn id="235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2" name="Google Shape;262;p15"/>
            <p:cNvCxnSpPr>
              <a:stCxn id="235" idx="0"/>
              <a:endCxn id="236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263" name="Google Shape;263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15"/>
          <p:cNvSpPr/>
          <p:nvPr/>
        </p:nvSpPr>
        <p:spPr>
          <a:xfrm>
            <a:off x="5539625" y="818750"/>
            <a:ext cx="475500" cy="844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2500" y="1697870"/>
            <a:ext cx="3300593" cy="327883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 txBox="1"/>
          <p:nvPr/>
        </p:nvSpPr>
        <p:spPr>
          <a:xfrm>
            <a:off x="365950" y="755975"/>
            <a:ext cx="4691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production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process that translates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thoughts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sounds.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5"/>
          <p:cNvSpPr txBox="1"/>
          <p:nvPr/>
        </p:nvSpPr>
        <p:spPr>
          <a:xfrm>
            <a:off x="4416600" y="2692000"/>
            <a:ext cx="4789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(usually the left hemisphere) thinks of a message.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air stream is generated by the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lungs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air stream goes through the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trachea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the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oral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nasal cavities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configuration of the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vocal tract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different sound is produced (e.g., vowels, fricatives).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Acoustic Environment</a:t>
            </a:r>
            <a:endParaRPr sz="2600"/>
          </a:p>
        </p:txBody>
      </p:sp>
      <p:sp>
        <p:nvSpPr>
          <p:cNvPr id="273" name="Google Shape;273;p16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74" name="Google Shape;274;p16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275" name="Google Shape;275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16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9" name="Google Shape;289;p16"/>
            <p:cNvCxnSpPr>
              <a:stCxn id="276" idx="3"/>
              <a:endCxn id="278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0" name="Google Shape;290;p16"/>
            <p:cNvCxnSpPr>
              <a:endCxn id="279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1" name="Google Shape;291;p16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2" name="Google Shape;292;p16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3" name="Google Shape;293;p16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4" name="Google Shape;294;p16"/>
            <p:cNvCxnSpPr>
              <a:stCxn id="282" idx="2"/>
              <a:endCxn id="283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5" name="Google Shape;295;p16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6" name="Google Shape;296;p16"/>
            <p:cNvCxnSpPr>
              <a:stCxn id="284" idx="1"/>
              <a:endCxn id="285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7" name="Google Shape;297;p16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8" name="Google Shape;298;p16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9" name="Google Shape;299;p16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00" name="Google Shape;300;p16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01" name="Google Shape;301;p16"/>
            <p:cNvCxnSpPr>
              <a:stCxn id="277" idx="0"/>
              <a:endCxn id="275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02" name="Google Shape;302;p16"/>
            <p:cNvCxnSpPr>
              <a:stCxn id="275" idx="0"/>
              <a:endCxn id="276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03" name="Google Shape;303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16"/>
          <p:cNvSpPr/>
          <p:nvPr/>
        </p:nvSpPr>
        <p:spPr>
          <a:xfrm>
            <a:off x="6076025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 txBox="1"/>
          <p:nvPr/>
        </p:nvSpPr>
        <p:spPr>
          <a:xfrm>
            <a:off x="170000" y="843675"/>
            <a:ext cx="5345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is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vibration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air particles that propagates in the acoustic environment.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6"/>
          <p:cNvSpPr txBox="1"/>
          <p:nvPr/>
        </p:nvSpPr>
        <p:spPr>
          <a:xfrm>
            <a:off x="216600" y="1703725"/>
            <a:ext cx="5345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acoustic wave is described with differential equations: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800" y="2697450"/>
            <a:ext cx="1769633" cy="132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^2 p}{\partial x^2} = \frac{1}{c^2} \frac{\partial^2 p}{\partial t^2}&#10;" id="308" name="Google Shape;30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5675" y="2580150"/>
            <a:ext cx="1957563" cy="8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6"/>
          <p:cNvSpPr txBox="1"/>
          <p:nvPr/>
        </p:nvSpPr>
        <p:spPr>
          <a:xfrm>
            <a:off x="5824500" y="2825675"/>
            <a:ext cx="2098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16"/>
          <p:cNvSpPr txBox="1"/>
          <p:nvPr/>
        </p:nvSpPr>
        <p:spPr>
          <a:xfrm>
            <a:off x="5409854" y="2580150"/>
            <a:ext cx="2710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 acoustic pressure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space axis (1-d)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time axis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propagation speed (343 m/s)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 = p^+(ct-x) + p^-(ct+x)&#10;" id="311" name="Google Shape;311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85600" y="3821925"/>
            <a:ext cx="3702576" cy="3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Acoustic Environment</a:t>
            </a:r>
            <a:endParaRPr sz="2600"/>
          </a:p>
        </p:txBody>
      </p:sp>
      <p:sp>
        <p:nvSpPr>
          <p:cNvPr id="317" name="Google Shape;317;p17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18" name="Google Shape;318;p17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319" name="Google Shape;31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17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3" name="Google Shape;333;p17"/>
            <p:cNvCxnSpPr>
              <a:stCxn id="320" idx="3"/>
              <a:endCxn id="322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34" name="Google Shape;334;p17"/>
            <p:cNvCxnSpPr>
              <a:endCxn id="323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35" name="Google Shape;335;p17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36" name="Google Shape;336;p17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37" name="Google Shape;337;p17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38" name="Google Shape;338;p17"/>
            <p:cNvCxnSpPr>
              <a:stCxn id="326" idx="2"/>
              <a:endCxn id="327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39" name="Google Shape;339;p17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0" name="Google Shape;340;p17"/>
            <p:cNvCxnSpPr>
              <a:stCxn id="328" idx="1"/>
              <a:endCxn id="329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1" name="Google Shape;341;p17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2" name="Google Shape;342;p17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3" name="Google Shape;343;p17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4" name="Google Shape;344;p17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5" name="Google Shape;345;p17"/>
            <p:cNvCxnSpPr>
              <a:stCxn id="321" idx="0"/>
              <a:endCxn id="319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6" name="Google Shape;346;p17"/>
            <p:cNvCxnSpPr>
              <a:stCxn id="319" idx="0"/>
              <a:endCxn id="320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47" name="Google Shape;347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17"/>
          <p:cNvSpPr/>
          <p:nvPr/>
        </p:nvSpPr>
        <p:spPr>
          <a:xfrm>
            <a:off x="6076025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174425" y="915638"/>
            <a:ext cx="5846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propagation speed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depends on the propagation mean.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air (at a temperature of 20 °C ), the sound speed is: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17"/>
          <p:cNvSpPr txBox="1"/>
          <p:nvPr/>
        </p:nvSpPr>
        <p:spPr>
          <a:xfrm>
            <a:off x="1535775" y="1721925"/>
            <a:ext cx="2098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 = 343 (m/s)</a:t>
            </a:r>
            <a:endParaRPr b="0" i="0" sz="1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575" y="2372125"/>
            <a:ext cx="3505425" cy="24028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7"/>
          <p:cNvSpPr txBox="1"/>
          <p:nvPr/>
        </p:nvSpPr>
        <p:spPr>
          <a:xfrm>
            <a:off x="4114200" y="2933000"/>
            <a:ext cx="4795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sound propagation increases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temperature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humidity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Acoustic Reverberation</a:t>
            </a:r>
            <a:endParaRPr sz="2600"/>
          </a:p>
        </p:txBody>
      </p:sp>
      <p:sp>
        <p:nvSpPr>
          <p:cNvPr id="358" name="Google Shape;358;p18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59" name="Google Shape;359;p18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360" name="Google Shape;360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18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4" name="Google Shape;374;p18"/>
            <p:cNvCxnSpPr>
              <a:stCxn id="361" idx="3"/>
              <a:endCxn id="363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5" name="Google Shape;375;p18"/>
            <p:cNvCxnSpPr>
              <a:endCxn id="364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6" name="Google Shape;376;p18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7" name="Google Shape;377;p18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8" name="Google Shape;378;p18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9" name="Google Shape;379;p18"/>
            <p:cNvCxnSpPr>
              <a:stCxn id="367" idx="2"/>
              <a:endCxn id="368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0" name="Google Shape;380;p18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1" name="Google Shape;381;p18"/>
            <p:cNvCxnSpPr>
              <a:stCxn id="369" idx="1"/>
              <a:endCxn id="370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2" name="Google Shape;382;p18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3" name="Google Shape;383;p18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4" name="Google Shape;384;p18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5" name="Google Shape;385;p18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6" name="Google Shape;386;p18"/>
            <p:cNvCxnSpPr>
              <a:stCxn id="362" idx="0"/>
              <a:endCxn id="360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7" name="Google Shape;387;p18"/>
            <p:cNvCxnSpPr>
              <a:stCxn id="360" idx="0"/>
              <a:endCxn id="361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88" name="Google Shape;388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" name="Google Shape;389;p18"/>
          <p:cNvSpPr/>
          <p:nvPr/>
        </p:nvSpPr>
        <p:spPr>
          <a:xfrm>
            <a:off x="6076025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8"/>
          <p:cNvSpPr txBox="1"/>
          <p:nvPr/>
        </p:nvSpPr>
        <p:spPr>
          <a:xfrm>
            <a:off x="115150" y="894950"/>
            <a:ext cx="5351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their propagation, waves can be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reflected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refracted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attenuated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the medium.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18"/>
          <p:cNvSpPr txBox="1"/>
          <p:nvPr/>
        </p:nvSpPr>
        <p:spPr>
          <a:xfrm>
            <a:off x="6287800" y="3577025"/>
            <a:ext cx="2098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800" y="1791150"/>
            <a:ext cx="3101376" cy="207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8"/>
          <p:cNvSpPr txBox="1"/>
          <p:nvPr/>
        </p:nvSpPr>
        <p:spPr>
          <a:xfrm>
            <a:off x="3928625" y="2771250"/>
            <a:ext cx="48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attenuation depends on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propagation means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frequency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signal.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8"/>
          <p:cNvSpPr txBox="1"/>
          <p:nvPr/>
        </p:nvSpPr>
        <p:spPr>
          <a:xfrm>
            <a:off x="304700" y="4162925"/>
            <a:ext cx="87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Attenuation is proportional to the square of the sound frequency (high freqs are more attenuated).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Acoustic Reverberation</a:t>
            </a:r>
            <a:endParaRPr sz="2600"/>
          </a:p>
        </p:txBody>
      </p:sp>
      <p:sp>
        <p:nvSpPr>
          <p:cNvPr id="400" name="Google Shape;400;p19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01" name="Google Shape;401;p19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402" name="Google Shape;402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19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6" name="Google Shape;416;p19"/>
            <p:cNvCxnSpPr>
              <a:stCxn id="403" idx="3"/>
              <a:endCxn id="405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7" name="Google Shape;417;p19"/>
            <p:cNvCxnSpPr>
              <a:endCxn id="406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8" name="Google Shape;418;p19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9" name="Google Shape;419;p19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0" name="Google Shape;420;p19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1" name="Google Shape;421;p19"/>
            <p:cNvCxnSpPr>
              <a:stCxn id="409" idx="2"/>
              <a:endCxn id="410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3" name="Google Shape;423;p19"/>
            <p:cNvCxnSpPr>
              <a:stCxn id="411" idx="1"/>
              <a:endCxn id="412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4" name="Google Shape;424;p19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5" name="Google Shape;425;p19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6" name="Google Shape;426;p19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7" name="Google Shape;427;p19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8" name="Google Shape;428;p19"/>
            <p:cNvCxnSpPr>
              <a:stCxn id="404" idx="0"/>
              <a:endCxn id="402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9" name="Google Shape;429;p19"/>
            <p:cNvCxnSpPr>
              <a:stCxn id="402" idx="0"/>
              <a:endCxn id="403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430" name="Google Shape;430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19"/>
          <p:cNvSpPr/>
          <p:nvPr/>
        </p:nvSpPr>
        <p:spPr>
          <a:xfrm>
            <a:off x="6076025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9"/>
          <p:cNvSpPr txBox="1"/>
          <p:nvPr/>
        </p:nvSpPr>
        <p:spPr>
          <a:xfrm>
            <a:off x="6287800" y="3577025"/>
            <a:ext cx="2098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3" name="Google Shape;43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5350" y="2024625"/>
            <a:ext cx="2389336" cy="22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9"/>
          <p:cNvSpPr txBox="1"/>
          <p:nvPr/>
        </p:nvSpPr>
        <p:spPr>
          <a:xfrm>
            <a:off x="3379425" y="2840525"/>
            <a:ext cx="53142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multiple replicas reach the receiver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delayed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distorted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harms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intelligibility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speech signal.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9"/>
          <p:cNvSpPr txBox="1"/>
          <p:nvPr/>
        </p:nvSpPr>
        <p:spPr>
          <a:xfrm>
            <a:off x="134050" y="804975"/>
            <a:ext cx="531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speech signal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reflected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many times by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floor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ceiling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well as by the objects within the acoustic environment.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 txBox="1"/>
          <p:nvPr/>
        </p:nvSpPr>
        <p:spPr>
          <a:xfrm>
            <a:off x="3432400" y="2492025"/>
            <a:ext cx="53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Such multi-path propagation is known as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reverberation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0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Acoustic Reverberation</a:t>
            </a:r>
            <a:endParaRPr sz="2600"/>
          </a:p>
        </p:txBody>
      </p:sp>
      <p:sp>
        <p:nvSpPr>
          <p:cNvPr id="442" name="Google Shape;442;p20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43" name="Google Shape;443;p20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444" name="Google Shape;44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20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0"/>
            <p:cNvCxnSpPr>
              <a:stCxn id="445" idx="3"/>
              <a:endCxn id="447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59" name="Google Shape;459;p20"/>
            <p:cNvCxnSpPr>
              <a:endCxn id="448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0" name="Google Shape;460;p20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1" name="Google Shape;461;p20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2" name="Google Shape;462;p20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3" name="Google Shape;463;p20"/>
            <p:cNvCxnSpPr>
              <a:stCxn id="451" idx="2"/>
              <a:endCxn id="452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4" name="Google Shape;464;p20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5" name="Google Shape;465;p20"/>
            <p:cNvCxnSpPr>
              <a:stCxn id="453" idx="1"/>
              <a:endCxn id="454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6" name="Google Shape;466;p20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7" name="Google Shape;467;p20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8" name="Google Shape;468;p20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9" name="Google Shape;469;p20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0" name="Google Shape;470;p20"/>
            <p:cNvCxnSpPr>
              <a:stCxn id="446" idx="0"/>
              <a:endCxn id="444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1" name="Google Shape;471;p20"/>
            <p:cNvCxnSpPr>
              <a:stCxn id="444" idx="0"/>
              <a:endCxn id="445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472" name="Google Shape;472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20"/>
          <p:cNvSpPr/>
          <p:nvPr/>
        </p:nvSpPr>
        <p:spPr>
          <a:xfrm>
            <a:off x="6076025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0"/>
          <p:cNvSpPr txBox="1"/>
          <p:nvPr/>
        </p:nvSpPr>
        <p:spPr>
          <a:xfrm>
            <a:off x="6287800" y="3577025"/>
            <a:ext cx="2098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20"/>
          <p:cNvSpPr txBox="1"/>
          <p:nvPr/>
        </p:nvSpPr>
        <p:spPr>
          <a:xfrm>
            <a:off x="2594550" y="3141950"/>
            <a:ext cx="6333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impulse response of a typical enclosure is composed of three basic components: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 sound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early reflections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 reverberation.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time taken by the direct sound to reach the microphone is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of Flight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(ToF).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6975" y="1528638"/>
            <a:ext cx="2071275" cy="159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9673" y="3429850"/>
            <a:ext cx="2071272" cy="16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0"/>
          <p:cNvSpPr txBox="1"/>
          <p:nvPr/>
        </p:nvSpPr>
        <p:spPr>
          <a:xfrm rot="-5400000">
            <a:off x="275925" y="2089650"/>
            <a:ext cx="3699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h(t)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20"/>
          <p:cNvSpPr/>
          <p:nvPr/>
        </p:nvSpPr>
        <p:spPr>
          <a:xfrm rot="3328251">
            <a:off x="867569" y="3204371"/>
            <a:ext cx="386362" cy="2148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0"/>
          <p:cNvSpPr txBox="1"/>
          <p:nvPr/>
        </p:nvSpPr>
        <p:spPr>
          <a:xfrm>
            <a:off x="272250" y="818750"/>
            <a:ext cx="53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Reverberation is modeled with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impulse response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h(t).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0"/>
          <p:cNvSpPr txBox="1"/>
          <p:nvPr/>
        </p:nvSpPr>
        <p:spPr>
          <a:xfrm>
            <a:off x="2594550" y="15212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impulse response keeps track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sound reflection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arising between the speaker and the receiver.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2626600" y="265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h(t) is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FIR filter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1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Acoustic Reverberation</a:t>
            </a:r>
            <a:endParaRPr sz="2600"/>
          </a:p>
        </p:txBody>
      </p:sp>
      <p:sp>
        <p:nvSpPr>
          <p:cNvPr id="488" name="Google Shape;488;p21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89" name="Google Shape;489;p21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490" name="Google Shape;490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21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4" name="Google Shape;504;p21"/>
            <p:cNvCxnSpPr>
              <a:stCxn id="491" idx="3"/>
              <a:endCxn id="493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05" name="Google Shape;505;p21"/>
            <p:cNvCxnSpPr>
              <a:endCxn id="494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06" name="Google Shape;506;p21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07" name="Google Shape;507;p21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08" name="Google Shape;508;p21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09" name="Google Shape;509;p21"/>
            <p:cNvCxnSpPr>
              <a:stCxn id="497" idx="2"/>
              <a:endCxn id="498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0" name="Google Shape;510;p21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1" name="Google Shape;511;p21"/>
            <p:cNvCxnSpPr>
              <a:stCxn id="499" idx="1"/>
              <a:endCxn id="500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2" name="Google Shape;512;p21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3" name="Google Shape;513;p21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4" name="Google Shape;514;p21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5" name="Google Shape;515;p21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6" name="Google Shape;516;p21"/>
            <p:cNvCxnSpPr>
              <a:stCxn id="492" idx="0"/>
              <a:endCxn id="490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17" name="Google Shape;517;p21"/>
            <p:cNvCxnSpPr>
              <a:stCxn id="490" idx="0"/>
              <a:endCxn id="491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518" name="Google Shape;518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9" name="Google Shape;519;p21"/>
          <p:cNvSpPr/>
          <p:nvPr/>
        </p:nvSpPr>
        <p:spPr>
          <a:xfrm>
            <a:off x="6076025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1"/>
          <p:cNvSpPr txBox="1"/>
          <p:nvPr/>
        </p:nvSpPr>
        <p:spPr>
          <a:xfrm>
            <a:off x="5373400" y="3958025"/>
            <a:ext cx="2098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1" name="Google Shape;52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875" y="818738"/>
            <a:ext cx="2071275" cy="159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875" y="2744050"/>
            <a:ext cx="2222050" cy="16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1"/>
          <p:cNvSpPr txBox="1"/>
          <p:nvPr/>
        </p:nvSpPr>
        <p:spPr>
          <a:xfrm>
            <a:off x="2594400" y="3909525"/>
            <a:ext cx="20055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y(t) = x(t) </a:t>
            </a:r>
            <a:r>
              <a:rPr b="0" i="0" lang="en-GB" sz="12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∗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h(t)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21"/>
          <p:cNvSpPr txBox="1"/>
          <p:nvPr/>
        </p:nvSpPr>
        <p:spPr>
          <a:xfrm>
            <a:off x="4849925" y="3748875"/>
            <a:ext cx="29034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y(t): noisy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x(t): original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h(t): impulse response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21"/>
          <p:cNvSpPr/>
          <p:nvPr/>
        </p:nvSpPr>
        <p:spPr>
          <a:xfrm>
            <a:off x="2934325" y="3728925"/>
            <a:ext cx="4344600" cy="898800"/>
          </a:xfrm>
          <a:prstGeom prst="rect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1"/>
          <p:cNvSpPr txBox="1"/>
          <p:nvPr/>
        </p:nvSpPr>
        <p:spPr>
          <a:xfrm>
            <a:off x="2589100" y="10695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amount of reverberation is estimated with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reverberation time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(T60).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1"/>
          <p:cNvSpPr txBox="1"/>
          <p:nvPr/>
        </p:nvSpPr>
        <p:spPr>
          <a:xfrm>
            <a:off x="2647925" y="2305188"/>
            <a:ext cx="623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T60 is the time required for a sound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decay 60 dB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its initial energy level.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1"/>
          <p:cNvSpPr txBox="1"/>
          <p:nvPr/>
        </p:nvSpPr>
        <p:spPr>
          <a:xfrm>
            <a:off x="2699700" y="2914750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rooms have T60s ranging between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250 ms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850 ms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1"/>
          <p:cNvSpPr txBox="1"/>
          <p:nvPr/>
        </p:nvSpPr>
        <p:spPr>
          <a:xfrm>
            <a:off x="2702750" y="3329450"/>
            <a:ext cx="558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Reverberation is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noise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Acoustic Reverberation</a:t>
            </a:r>
            <a:endParaRPr sz="2600"/>
          </a:p>
        </p:txBody>
      </p:sp>
      <p:sp>
        <p:nvSpPr>
          <p:cNvPr id="535" name="Google Shape;535;p22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6" name="Google Shape;536;p22"/>
          <p:cNvSpPr txBox="1"/>
          <p:nvPr/>
        </p:nvSpPr>
        <p:spPr>
          <a:xfrm>
            <a:off x="5449600" y="3729425"/>
            <a:ext cx="2098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7" name="Google Shape;5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63835"/>
            <a:ext cx="9144003" cy="115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07675"/>
            <a:ext cx="9143997" cy="1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2"/>
          <p:cNvSpPr txBox="1"/>
          <p:nvPr/>
        </p:nvSpPr>
        <p:spPr>
          <a:xfrm>
            <a:off x="0" y="1063625"/>
            <a:ext cx="6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Clean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22"/>
          <p:cNvSpPr txBox="1"/>
          <p:nvPr/>
        </p:nvSpPr>
        <p:spPr>
          <a:xfrm>
            <a:off x="0" y="2968625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Reverberant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1" name="Google Shape;541;p22" title="clean.wav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825" y="10066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2" title="reverb.wav">
            <a:hlinkClick r:id="rId7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2025" y="28504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Outline</a:t>
            </a:r>
            <a:endParaRPr sz="2600"/>
          </a:p>
        </p:txBody>
      </p:sp>
      <p:sp>
        <p:nvSpPr>
          <p:cNvPr id="85" name="Google Shape;85;p2"/>
          <p:cNvSpPr txBox="1"/>
          <p:nvPr/>
        </p:nvSpPr>
        <p:spPr>
          <a:xfrm>
            <a:off x="260250" y="888550"/>
            <a:ext cx="312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Conversational AI?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260250" y="1879150"/>
            <a:ext cx="281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Technologies involved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260250" y="1345750"/>
            <a:ext cx="207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Historical Notes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260250" y="2412550"/>
            <a:ext cx="385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SpeechBrain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038" y="3242575"/>
            <a:ext cx="20574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1875" y="3247338"/>
            <a:ext cx="19716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9975" y="3224550"/>
            <a:ext cx="2212725" cy="14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1511" y="1947400"/>
            <a:ext cx="2120988" cy="1142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3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Additive Noise</a:t>
            </a:r>
            <a:endParaRPr sz="2600"/>
          </a:p>
        </p:txBody>
      </p:sp>
      <p:sp>
        <p:nvSpPr>
          <p:cNvPr id="548" name="Google Shape;548;p23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9" name="Google Shape;549;p23"/>
          <p:cNvSpPr txBox="1"/>
          <p:nvPr/>
        </p:nvSpPr>
        <p:spPr>
          <a:xfrm>
            <a:off x="219000" y="975350"/>
            <a:ext cx="5282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Multiple noise sources can be active at the same time while the speech signal is emitted (e.g., music, fans, other speakers)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23"/>
          <p:cNvSpPr/>
          <p:nvPr/>
        </p:nvSpPr>
        <p:spPr>
          <a:xfrm>
            <a:off x="601350" y="2302500"/>
            <a:ext cx="2604000" cy="200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1350" y="2429281"/>
            <a:ext cx="735887" cy="7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362" y="3490438"/>
            <a:ext cx="735875" cy="7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3"/>
          <p:cNvSpPr txBox="1"/>
          <p:nvPr/>
        </p:nvSpPr>
        <p:spPr>
          <a:xfrm>
            <a:off x="3328600" y="2521013"/>
            <a:ext cx="5846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 the acoustic sources that interfere with the target speech signal are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23"/>
          <p:cNvSpPr txBox="1"/>
          <p:nvPr/>
        </p:nvSpPr>
        <p:spPr>
          <a:xfrm>
            <a:off x="3695125" y="3256900"/>
            <a:ext cx="20055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y(t) = x(t) + n(t)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23"/>
          <p:cNvSpPr txBox="1"/>
          <p:nvPr/>
        </p:nvSpPr>
        <p:spPr>
          <a:xfrm>
            <a:off x="5715500" y="3210750"/>
            <a:ext cx="29034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y(t): noisy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x(t): original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n(t): noise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6" name="Google Shape;55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346449" y="2843850"/>
            <a:ext cx="772200" cy="7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23"/>
          <p:cNvCxnSpPr>
            <a:endCxn id="556" idx="3"/>
          </p:cNvCxnSpPr>
          <p:nvPr/>
        </p:nvCxnSpPr>
        <p:spPr>
          <a:xfrm>
            <a:off x="1574249" y="2804250"/>
            <a:ext cx="772200" cy="425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8" name="Google Shape;558;p23"/>
          <p:cNvCxnSpPr>
            <a:stCxn id="552" idx="3"/>
            <a:endCxn id="556" idx="3"/>
          </p:cNvCxnSpPr>
          <p:nvPr/>
        </p:nvCxnSpPr>
        <p:spPr>
          <a:xfrm flipH="1" rot="10800000">
            <a:off x="1337237" y="3229875"/>
            <a:ext cx="1009200" cy="6285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9" name="Google Shape;559;p23"/>
          <p:cNvSpPr txBox="1"/>
          <p:nvPr/>
        </p:nvSpPr>
        <p:spPr>
          <a:xfrm>
            <a:off x="1870325" y="2704925"/>
            <a:ext cx="476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x(t)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3"/>
          <p:cNvSpPr txBox="1"/>
          <p:nvPr/>
        </p:nvSpPr>
        <p:spPr>
          <a:xfrm>
            <a:off x="1722300" y="3645525"/>
            <a:ext cx="476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n(t)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3"/>
          <p:cNvSpPr txBox="1"/>
          <p:nvPr/>
        </p:nvSpPr>
        <p:spPr>
          <a:xfrm>
            <a:off x="2639750" y="3490450"/>
            <a:ext cx="476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3"/>
          <p:cNvSpPr/>
          <p:nvPr/>
        </p:nvSpPr>
        <p:spPr>
          <a:xfrm>
            <a:off x="3872400" y="3190800"/>
            <a:ext cx="4344600" cy="898800"/>
          </a:xfrm>
          <a:prstGeom prst="rect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23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564" name="Google Shape;564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23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8" name="Google Shape;578;p23"/>
            <p:cNvCxnSpPr>
              <a:stCxn id="565" idx="3"/>
              <a:endCxn id="567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9" name="Google Shape;579;p23"/>
            <p:cNvCxnSpPr>
              <a:endCxn id="568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80" name="Google Shape;580;p23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81" name="Google Shape;581;p23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82" name="Google Shape;582;p23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83" name="Google Shape;583;p23"/>
            <p:cNvCxnSpPr>
              <a:stCxn id="571" idx="2"/>
              <a:endCxn id="572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84" name="Google Shape;584;p23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85" name="Google Shape;585;p23"/>
            <p:cNvCxnSpPr>
              <a:stCxn id="573" idx="1"/>
              <a:endCxn id="574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86" name="Google Shape;586;p23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87" name="Google Shape;587;p23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88" name="Google Shape;588;p23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89" name="Google Shape;589;p23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90" name="Google Shape;590;p23"/>
            <p:cNvCxnSpPr>
              <a:stCxn id="566" idx="0"/>
              <a:endCxn id="564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91" name="Google Shape;591;p23"/>
            <p:cNvCxnSpPr>
              <a:stCxn id="564" idx="0"/>
              <a:endCxn id="565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592" name="Google Shape;592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23"/>
          <p:cNvSpPr/>
          <p:nvPr/>
        </p:nvSpPr>
        <p:spPr>
          <a:xfrm>
            <a:off x="6076025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4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Additive Noise</a:t>
            </a:r>
            <a:endParaRPr sz="2600"/>
          </a:p>
        </p:txBody>
      </p:sp>
      <p:sp>
        <p:nvSpPr>
          <p:cNvPr id="599" name="Google Shape;599;p24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600" name="Google Shape;600;p24"/>
          <p:cNvGraphicFramePr/>
          <p:nvPr/>
        </p:nvGraphicFramePr>
        <p:xfrm>
          <a:off x="674875" y="161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{0B4918F9-3432-4161-B6B3-621CE7282195}</a:tableStyleId>
              </a:tblPr>
              <a:tblGrid>
                <a:gridCol w="3619500"/>
                <a:gridCol w="3619500"/>
              </a:tblGrid>
              <a:tr h="54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/>
                        <a:t>Noise classification by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/>
                        <a:t>Examples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Time evolution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GB" sz="1400" u="none" cap="none" strike="noStrike"/>
                        <a:t>continuous (e.g., fans)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GB" sz="1400" u="none" cap="none" strike="noStrike"/>
                        <a:t>Intermittent (e.g., telephone ringing)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GB" sz="1400" u="none" cap="none" strike="noStrike"/>
                        <a:t>impulsive (e.g., a door knock)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Frequency characteristics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GB" sz="1400" u="none" cap="none" strike="noStrike"/>
                        <a:t>white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GB" sz="1400" u="none" cap="none" strike="noStrike"/>
                        <a:t>pink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GB" sz="1400" u="none" cap="none" strike="noStrike"/>
                        <a:t>blue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Statistical properties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GB" sz="1400" u="none" cap="none" strike="noStrike"/>
                        <a:t>Gaussian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GB" sz="1400" u="none" cap="none" strike="noStrike"/>
                        <a:t>Poisson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GB" sz="1400" u="none" cap="none" strike="noStrike"/>
                        <a:t>stationary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GB" sz="1400" u="none" cap="none" strike="noStrike"/>
                        <a:t>non-stationary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01" name="Google Shape;601;p24"/>
          <p:cNvSpPr txBox="1"/>
          <p:nvPr/>
        </p:nvSpPr>
        <p:spPr>
          <a:xfrm>
            <a:off x="219000" y="822950"/>
            <a:ext cx="699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There are different types of noise, that might be classified in different ways: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2" name="Google Shape;602;p24" title="white_noise.wav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625" y="3000150"/>
            <a:ext cx="245725" cy="2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4" title="pink_noise.wav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630" y="3222637"/>
            <a:ext cx="245725" cy="2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4" title="blue_noise.wav">
            <a:hlinkClick r:id="rId6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625" y="3468350"/>
            <a:ext cx="245725" cy="2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5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Additive Noise</a:t>
            </a:r>
            <a:endParaRPr sz="2600"/>
          </a:p>
        </p:txBody>
      </p:sp>
      <p:sp>
        <p:nvSpPr>
          <p:cNvPr id="610" name="Google Shape;610;p25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1" name="Google Shape;611;p25"/>
          <p:cNvSpPr txBox="1"/>
          <p:nvPr/>
        </p:nvSpPr>
        <p:spPr>
          <a:xfrm>
            <a:off x="3277475" y="2111525"/>
            <a:ext cx="57519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amount of noise is normally measured with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Signal-to-Noise Ratio (SNR)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5"/>
          <p:cNvSpPr/>
          <p:nvPr/>
        </p:nvSpPr>
        <p:spPr>
          <a:xfrm>
            <a:off x="448950" y="2448300"/>
            <a:ext cx="2604000" cy="200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48950" y="2581681"/>
            <a:ext cx="735887" cy="7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962" y="3642838"/>
            <a:ext cx="735875" cy="7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194049" y="2996250"/>
            <a:ext cx="772200" cy="7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25"/>
          <p:cNvCxnSpPr>
            <a:endCxn id="615" idx="3"/>
          </p:cNvCxnSpPr>
          <p:nvPr/>
        </p:nvCxnSpPr>
        <p:spPr>
          <a:xfrm>
            <a:off x="1421849" y="2956650"/>
            <a:ext cx="772200" cy="425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7" name="Google Shape;617;p25"/>
          <p:cNvCxnSpPr>
            <a:stCxn id="614" idx="3"/>
            <a:endCxn id="615" idx="3"/>
          </p:cNvCxnSpPr>
          <p:nvPr/>
        </p:nvCxnSpPr>
        <p:spPr>
          <a:xfrm flipH="1" rot="10800000">
            <a:off x="1184837" y="3382275"/>
            <a:ext cx="1009200" cy="6285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8" name="Google Shape;618;p25"/>
          <p:cNvSpPr txBox="1"/>
          <p:nvPr/>
        </p:nvSpPr>
        <p:spPr>
          <a:xfrm>
            <a:off x="1717925" y="2857325"/>
            <a:ext cx="476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x(t)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1569900" y="3797925"/>
            <a:ext cx="476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n(t)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5"/>
          <p:cNvSpPr txBox="1"/>
          <p:nvPr/>
        </p:nvSpPr>
        <p:spPr>
          <a:xfrm>
            <a:off x="2487350" y="3642850"/>
            <a:ext cx="476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5"/>
          <p:cNvSpPr txBox="1"/>
          <p:nvPr/>
        </p:nvSpPr>
        <p:spPr>
          <a:xfrm>
            <a:off x="6806950" y="3156825"/>
            <a:ext cx="2291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Energy of the signal (sum(x^2))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NR_{dB} = 10 log_{10}\Big(\frac{E_x}{E_n}\Big)" id="622" name="Google Shape;62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6148" y="3387450"/>
            <a:ext cx="2825484" cy="6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5"/>
          <p:cNvSpPr txBox="1"/>
          <p:nvPr/>
        </p:nvSpPr>
        <p:spPr>
          <a:xfrm>
            <a:off x="6852425" y="3910075"/>
            <a:ext cx="2291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Energy of the noise (sum(n^2))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5"/>
          <p:cNvSpPr txBox="1"/>
          <p:nvPr/>
        </p:nvSpPr>
        <p:spPr>
          <a:xfrm>
            <a:off x="0" y="838200"/>
            <a:ext cx="544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realistic environment, n(t) might be composed of several noise sources of different types that are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simultaneously active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5" name="Google Shape;625;p25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626" name="Google Shape;626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" name="Google Shape;629;p25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0" name="Google Shape;640;p25"/>
            <p:cNvCxnSpPr>
              <a:stCxn id="627" idx="3"/>
              <a:endCxn id="629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1" name="Google Shape;641;p25"/>
            <p:cNvCxnSpPr>
              <a:endCxn id="630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2" name="Google Shape;642;p25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3" name="Google Shape;643;p25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4" name="Google Shape;644;p25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5" name="Google Shape;645;p25"/>
            <p:cNvCxnSpPr>
              <a:stCxn id="633" idx="2"/>
              <a:endCxn id="634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6" name="Google Shape;646;p25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7" name="Google Shape;647;p25"/>
            <p:cNvCxnSpPr>
              <a:stCxn id="635" idx="1"/>
              <a:endCxn id="636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8" name="Google Shape;648;p25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9" name="Google Shape;649;p25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50" name="Google Shape;650;p25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51" name="Google Shape;651;p25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52" name="Google Shape;652;p25"/>
            <p:cNvCxnSpPr>
              <a:stCxn id="628" idx="0"/>
              <a:endCxn id="626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53" name="Google Shape;653;p25"/>
            <p:cNvCxnSpPr>
              <a:stCxn id="626" idx="0"/>
              <a:endCxn id="627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654" name="Google Shape;654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25"/>
          <p:cNvSpPr/>
          <p:nvPr/>
        </p:nvSpPr>
        <p:spPr>
          <a:xfrm>
            <a:off x="6076025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6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Recording Setup</a:t>
            </a:r>
            <a:endParaRPr sz="2600"/>
          </a:p>
        </p:txBody>
      </p:sp>
      <p:sp>
        <p:nvSpPr>
          <p:cNvPr id="661" name="Google Shape;661;p26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2" name="Google Shape;662;p26"/>
          <p:cNvSpPr txBox="1"/>
          <p:nvPr/>
        </p:nvSpPr>
        <p:spPr>
          <a:xfrm>
            <a:off x="347925" y="926600"/>
            <a:ext cx="5205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the propagation into the acoustic environment, a transducer (e.g, a microphone) converts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sound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electrical signal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925" y="3044850"/>
            <a:ext cx="2350900" cy="18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6075" y="2982450"/>
            <a:ext cx="2742732" cy="18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5726" y="3044850"/>
            <a:ext cx="2493400" cy="18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6"/>
          <p:cNvSpPr txBox="1"/>
          <p:nvPr/>
        </p:nvSpPr>
        <p:spPr>
          <a:xfrm>
            <a:off x="3492250" y="2632950"/>
            <a:ext cx="1910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Condenser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26"/>
          <p:cNvSpPr txBox="1"/>
          <p:nvPr/>
        </p:nvSpPr>
        <p:spPr>
          <a:xfrm>
            <a:off x="6537375" y="2695375"/>
            <a:ext cx="1910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26"/>
          <p:cNvSpPr txBox="1"/>
          <p:nvPr/>
        </p:nvSpPr>
        <p:spPr>
          <a:xfrm>
            <a:off x="788725" y="2632950"/>
            <a:ext cx="1910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Dynamic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26"/>
          <p:cNvSpPr txBox="1"/>
          <p:nvPr/>
        </p:nvSpPr>
        <p:spPr>
          <a:xfrm>
            <a:off x="339850" y="1935750"/>
            <a:ext cx="558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Several types of microphones are used today, which employ different transduction methods: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26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671" name="Google Shape;671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26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5" name="Google Shape;685;p26"/>
            <p:cNvCxnSpPr>
              <a:stCxn id="672" idx="3"/>
              <a:endCxn id="674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86" name="Google Shape;686;p26"/>
            <p:cNvCxnSpPr>
              <a:endCxn id="675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87" name="Google Shape;687;p26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88" name="Google Shape;688;p26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89" name="Google Shape;689;p26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0" name="Google Shape;690;p26"/>
            <p:cNvCxnSpPr>
              <a:stCxn id="678" idx="2"/>
              <a:endCxn id="679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1" name="Google Shape;691;p26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2" name="Google Shape;692;p26"/>
            <p:cNvCxnSpPr>
              <a:stCxn id="680" idx="1"/>
              <a:endCxn id="681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3" name="Google Shape;693;p26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4" name="Google Shape;694;p26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5" name="Google Shape;695;p26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6" name="Google Shape;696;p26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7" name="Google Shape;697;p26"/>
            <p:cNvCxnSpPr>
              <a:stCxn id="673" idx="0"/>
              <a:endCxn id="671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8" name="Google Shape;698;p26"/>
            <p:cNvCxnSpPr>
              <a:stCxn id="671" idx="0"/>
              <a:endCxn id="672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699" name="Google Shape;699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0" name="Google Shape;700;p26"/>
          <p:cNvSpPr/>
          <p:nvPr/>
        </p:nvSpPr>
        <p:spPr>
          <a:xfrm>
            <a:off x="6076025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7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Recording Setup</a:t>
            </a:r>
            <a:endParaRPr sz="2600"/>
          </a:p>
        </p:txBody>
      </p:sp>
      <p:sp>
        <p:nvSpPr>
          <p:cNvPr id="706" name="Google Shape;706;p27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07" name="Google Shape;707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850" y="1914425"/>
            <a:ext cx="3438874" cy="28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27"/>
          <p:cNvSpPr txBox="1"/>
          <p:nvPr/>
        </p:nvSpPr>
        <p:spPr>
          <a:xfrm>
            <a:off x="401075" y="902250"/>
            <a:ext cx="4818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Analog-to-digital (A/D) conversion transforms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analog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signal recorded by the microphone into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"/>
          <p:cNvSpPr txBox="1"/>
          <p:nvPr/>
        </p:nvSpPr>
        <p:spPr>
          <a:xfrm>
            <a:off x="4181925" y="2683250"/>
            <a:ext cx="4818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operation relies on two phases: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discretization in time.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  2.    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Quantization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discretization in amplitude.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0" name="Google Shape;710;p27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711" name="Google Shape;711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p27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5" name="Google Shape;725;p27"/>
            <p:cNvCxnSpPr>
              <a:stCxn id="712" idx="3"/>
              <a:endCxn id="714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6" name="Google Shape;726;p27"/>
            <p:cNvCxnSpPr>
              <a:endCxn id="715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7" name="Google Shape;727;p27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8" name="Google Shape;728;p27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9" name="Google Shape;729;p27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30" name="Google Shape;730;p27"/>
            <p:cNvCxnSpPr>
              <a:stCxn id="718" idx="2"/>
              <a:endCxn id="719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31" name="Google Shape;731;p27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32" name="Google Shape;732;p27"/>
            <p:cNvCxnSpPr>
              <a:stCxn id="720" idx="1"/>
              <a:endCxn id="721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33" name="Google Shape;733;p27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34" name="Google Shape;734;p27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35" name="Google Shape;735;p27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36" name="Google Shape;736;p27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37" name="Google Shape;737;p27"/>
            <p:cNvCxnSpPr>
              <a:stCxn id="713" idx="0"/>
              <a:endCxn id="711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38" name="Google Shape;738;p27"/>
            <p:cNvCxnSpPr>
              <a:stCxn id="711" idx="0"/>
              <a:endCxn id="712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739" name="Google Shape;739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0" name="Google Shape;740;p27"/>
          <p:cNvSpPr/>
          <p:nvPr/>
        </p:nvSpPr>
        <p:spPr>
          <a:xfrm>
            <a:off x="6685625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8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Recording Setup</a:t>
            </a:r>
            <a:endParaRPr sz="2600"/>
          </a:p>
        </p:txBody>
      </p:sp>
      <p:sp>
        <p:nvSpPr>
          <p:cNvPr id="746" name="Google Shape;746;p28"/>
          <p:cNvSpPr txBox="1"/>
          <p:nvPr>
            <p:ph idx="12" type="sldNum"/>
          </p:nvPr>
        </p:nvSpPr>
        <p:spPr>
          <a:xfrm>
            <a:off x="8595291" y="4622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7" name="Google Shape;747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050" y="1609625"/>
            <a:ext cx="3438874" cy="28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28"/>
          <p:cNvSpPr/>
          <p:nvPr/>
        </p:nvSpPr>
        <p:spPr>
          <a:xfrm>
            <a:off x="288850" y="2329350"/>
            <a:ext cx="1061400" cy="6027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8"/>
          <p:cNvSpPr txBox="1"/>
          <p:nvPr/>
        </p:nvSpPr>
        <p:spPr>
          <a:xfrm>
            <a:off x="225075" y="873775"/>
            <a:ext cx="53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take a sample every  T</a:t>
            </a: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seconds (time discretization)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8"/>
          <p:cNvSpPr/>
          <p:nvPr/>
        </p:nvSpPr>
        <p:spPr>
          <a:xfrm>
            <a:off x="6685625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1" name="Google Shape;751;p28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752" name="Google Shape;752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5" name="Google Shape;755;p28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6" name="Google Shape;766;p28"/>
            <p:cNvCxnSpPr>
              <a:stCxn id="753" idx="3"/>
              <a:endCxn id="755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7" name="Google Shape;767;p28"/>
            <p:cNvCxnSpPr>
              <a:endCxn id="756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8" name="Google Shape;768;p28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9" name="Google Shape;769;p28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0" name="Google Shape;770;p28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1" name="Google Shape;771;p28"/>
            <p:cNvCxnSpPr>
              <a:stCxn id="759" idx="2"/>
              <a:endCxn id="760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2" name="Google Shape;772;p28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3" name="Google Shape;773;p28"/>
            <p:cNvCxnSpPr>
              <a:stCxn id="761" idx="1"/>
              <a:endCxn id="762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4" name="Google Shape;774;p28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5" name="Google Shape;775;p28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6" name="Google Shape;776;p28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7" name="Google Shape;777;p28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8" name="Google Shape;778;p28"/>
            <p:cNvCxnSpPr>
              <a:stCxn id="754" idx="0"/>
              <a:endCxn id="752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9" name="Google Shape;779;p28"/>
            <p:cNvCxnSpPr>
              <a:stCxn id="752" idx="0"/>
              <a:endCxn id="753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780" name="Google Shape;780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1" name="Google Shape;781;p28"/>
          <p:cNvSpPr txBox="1"/>
          <p:nvPr/>
        </p:nvSpPr>
        <p:spPr>
          <a:xfrm>
            <a:off x="4058675" y="2350050"/>
            <a:ext cx="4818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sampling frequency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(or sampling rate) f</a:t>
            </a: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defined 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1 / T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4177700" y="3538775"/>
            <a:ext cx="4818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sampling rates for audio are: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kHz 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telephone speech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kHz 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most used in speech processing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44.1 kHz 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music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 kHz 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music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9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Recording Setup</a:t>
            </a:r>
            <a:endParaRPr sz="2600"/>
          </a:p>
        </p:txBody>
      </p:sp>
      <p:sp>
        <p:nvSpPr>
          <p:cNvPr id="788" name="Google Shape;788;p29"/>
          <p:cNvSpPr txBox="1"/>
          <p:nvPr>
            <p:ph idx="12" type="sldNum"/>
          </p:nvPr>
        </p:nvSpPr>
        <p:spPr>
          <a:xfrm>
            <a:off x="8595291" y="38606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9" name="Google Shape;789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850" y="1152425"/>
            <a:ext cx="3438874" cy="28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9"/>
          <p:cNvSpPr/>
          <p:nvPr/>
        </p:nvSpPr>
        <p:spPr>
          <a:xfrm>
            <a:off x="212650" y="1872150"/>
            <a:ext cx="1061400" cy="6027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29"/>
          <p:cNvSpPr txBox="1"/>
          <p:nvPr/>
        </p:nvSpPr>
        <p:spPr>
          <a:xfrm>
            <a:off x="3982475" y="1207050"/>
            <a:ext cx="4818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avoid losing information: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_{s} \geq 2f_{max}" id="792" name="Google Shape;79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300" y="1809750"/>
            <a:ext cx="1693875" cy="3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29"/>
          <p:cNvSpPr txBox="1"/>
          <p:nvPr/>
        </p:nvSpPr>
        <p:spPr>
          <a:xfrm>
            <a:off x="4814188" y="2157400"/>
            <a:ext cx="1514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(Nyquist Limit)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4" name="Google Shape;79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0075" y="1584047"/>
            <a:ext cx="1693875" cy="1042403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29"/>
          <p:cNvSpPr/>
          <p:nvPr/>
        </p:nvSpPr>
        <p:spPr>
          <a:xfrm>
            <a:off x="4572000" y="1724100"/>
            <a:ext cx="2032200" cy="762300"/>
          </a:xfrm>
          <a:prstGeom prst="rect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29"/>
          <p:cNvSpPr txBox="1"/>
          <p:nvPr/>
        </p:nvSpPr>
        <p:spPr>
          <a:xfrm>
            <a:off x="4071257" y="2834150"/>
            <a:ext cx="46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sample at a lower frequency we lose information and introduce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aliasing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9"/>
          <p:cNvSpPr txBox="1"/>
          <p:nvPr/>
        </p:nvSpPr>
        <p:spPr>
          <a:xfrm>
            <a:off x="4186175" y="3641825"/>
            <a:ext cx="461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make sure the input signal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band-limited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low-pass filter (called an anti-aliasing filter) is used before sampling.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0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Recording Setup</a:t>
            </a:r>
            <a:endParaRPr sz="2600"/>
          </a:p>
        </p:txBody>
      </p:sp>
      <p:pic>
        <p:nvPicPr>
          <p:cNvPr id="803" name="Google Shape;803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850" y="1228625"/>
            <a:ext cx="3438874" cy="28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30"/>
          <p:cNvSpPr/>
          <p:nvPr/>
        </p:nvSpPr>
        <p:spPr>
          <a:xfrm>
            <a:off x="213950" y="2897125"/>
            <a:ext cx="1061400" cy="6027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8013" y="2063050"/>
            <a:ext cx="2224975" cy="16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30"/>
          <p:cNvSpPr txBox="1"/>
          <p:nvPr/>
        </p:nvSpPr>
        <p:spPr>
          <a:xfrm>
            <a:off x="3930050" y="1079050"/>
            <a:ext cx="459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Quantization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discretization in amplitude.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operation is done with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nonlinear function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0"/>
          <p:cNvSpPr txBox="1"/>
          <p:nvPr/>
        </p:nvSpPr>
        <p:spPr>
          <a:xfrm>
            <a:off x="6670800" y="1988088"/>
            <a:ext cx="2607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quality of quantization depends on the quantization levels Q: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Q=2^N" id="808" name="Google Shape;80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3275" y="2897125"/>
            <a:ext cx="1146375" cy="3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30"/>
          <p:cNvSpPr txBox="1"/>
          <p:nvPr/>
        </p:nvSpPr>
        <p:spPr>
          <a:xfrm>
            <a:off x="6805725" y="3364913"/>
            <a:ext cx="2607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N: Bit resolution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30"/>
          <p:cNvSpPr txBox="1"/>
          <p:nvPr/>
        </p:nvSpPr>
        <p:spPr>
          <a:xfrm>
            <a:off x="3834675" y="3967625"/>
            <a:ext cx="5208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Most signal processing systems use </a:t>
            </a:r>
            <a:r>
              <a:rPr b="1" i="0" lang="en-GB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16 bits/sample</a:t>
            </a: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(Q=65536)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1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Recording Setup</a:t>
            </a:r>
            <a:endParaRPr sz="2600"/>
          </a:p>
        </p:txBody>
      </p:sp>
      <p:pic>
        <p:nvPicPr>
          <p:cNvPr id="816" name="Google Shape;816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050" y="1304825"/>
            <a:ext cx="3438874" cy="28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31"/>
          <p:cNvSpPr/>
          <p:nvPr/>
        </p:nvSpPr>
        <p:spPr>
          <a:xfrm>
            <a:off x="290150" y="2973325"/>
            <a:ext cx="1061400" cy="6027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1"/>
          <p:cNvSpPr txBox="1"/>
          <p:nvPr/>
        </p:nvSpPr>
        <p:spPr>
          <a:xfrm>
            <a:off x="3946800" y="1187625"/>
            <a:ext cx="5197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speech signal is often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before storing 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1"/>
          <p:cNvSpPr txBox="1"/>
          <p:nvPr/>
        </p:nvSpPr>
        <p:spPr>
          <a:xfrm>
            <a:off x="3918850" y="1730650"/>
            <a:ext cx="507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several compression algorithms. There is usually a trade-off between quality and compression rate.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1"/>
          <p:cNvSpPr txBox="1"/>
          <p:nvPr/>
        </p:nvSpPr>
        <p:spPr>
          <a:xfrm>
            <a:off x="3904900" y="2619175"/>
            <a:ext cx="510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Lossless compression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PCM (send every sample)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DPCM (send differences between samples)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WAV (mainly a container, usually PCM + header)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FLAC (based on linear predictions).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1"/>
          <p:cNvSpPr txBox="1"/>
          <p:nvPr/>
        </p:nvSpPr>
        <p:spPr>
          <a:xfrm>
            <a:off x="3981850" y="3938500"/>
            <a:ext cx="495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Lossy compression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LPC/CELP (usually linear model of speech production)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MP3 (exploits perceptual limitation of human hearing)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AAC (based perceptual coding algorithms)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2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Voice Activity Detection</a:t>
            </a:r>
            <a:endParaRPr sz="2600"/>
          </a:p>
        </p:txBody>
      </p:sp>
      <p:grpSp>
        <p:nvGrpSpPr>
          <p:cNvPr id="827" name="Google Shape;827;p32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828" name="Google Shape;828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32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2" name="Google Shape;842;p32"/>
            <p:cNvCxnSpPr>
              <a:stCxn id="829" idx="3"/>
              <a:endCxn id="831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43" name="Google Shape;843;p32"/>
            <p:cNvCxnSpPr>
              <a:endCxn id="832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44" name="Google Shape;844;p32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45" name="Google Shape;845;p32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46" name="Google Shape;846;p32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47" name="Google Shape;847;p32"/>
            <p:cNvCxnSpPr>
              <a:stCxn id="835" idx="2"/>
              <a:endCxn id="836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48" name="Google Shape;848;p32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49" name="Google Shape;849;p32"/>
            <p:cNvCxnSpPr>
              <a:stCxn id="837" idx="1"/>
              <a:endCxn id="838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50" name="Google Shape;850;p32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51" name="Google Shape;851;p32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52" name="Google Shape;852;p32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53" name="Google Shape;853;p32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54" name="Google Shape;854;p32"/>
            <p:cNvCxnSpPr>
              <a:stCxn id="830" idx="0"/>
              <a:endCxn id="828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55" name="Google Shape;855;p32"/>
            <p:cNvCxnSpPr>
              <a:stCxn id="828" idx="0"/>
              <a:endCxn id="829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856" name="Google Shape;856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32"/>
          <p:cNvSpPr/>
          <p:nvPr/>
        </p:nvSpPr>
        <p:spPr>
          <a:xfrm>
            <a:off x="7280300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2"/>
          <p:cNvSpPr txBox="1"/>
          <p:nvPr/>
        </p:nvSpPr>
        <p:spPr>
          <a:xfrm>
            <a:off x="172100" y="794225"/>
            <a:ext cx="53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Voice Activity Detection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aims to detect which parts of a recording contain speech.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9" name="Google Shape;859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0475" y="1360149"/>
            <a:ext cx="3923025" cy="19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32"/>
          <p:cNvSpPr txBox="1"/>
          <p:nvPr/>
        </p:nvSpPr>
        <p:spPr>
          <a:xfrm>
            <a:off x="5518275" y="2553475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Challenges: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32"/>
          <p:cNvSpPr txBox="1"/>
          <p:nvPr/>
        </p:nvSpPr>
        <p:spPr>
          <a:xfrm>
            <a:off x="5518275" y="2934475"/>
            <a:ext cx="33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robust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against multiple non-speech sounds.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32"/>
          <p:cNvSpPr txBox="1"/>
          <p:nvPr/>
        </p:nvSpPr>
        <p:spPr>
          <a:xfrm>
            <a:off x="5518275" y="3544075"/>
            <a:ext cx="332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 good performance with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small-footprint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 working 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real-time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32"/>
          <p:cNvSpPr txBox="1"/>
          <p:nvPr/>
        </p:nvSpPr>
        <p:spPr>
          <a:xfrm>
            <a:off x="782450" y="3430925"/>
            <a:ext cx="192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Common Approaches:</a:t>
            </a:r>
            <a:endParaRPr b="0" i="0" sz="12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4" name="Google Shape;864;p32"/>
          <p:cNvSpPr txBox="1"/>
          <p:nvPr/>
        </p:nvSpPr>
        <p:spPr>
          <a:xfrm>
            <a:off x="834275" y="4067025"/>
            <a:ext cx="18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Energy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32"/>
          <p:cNvSpPr txBox="1"/>
          <p:nvPr/>
        </p:nvSpPr>
        <p:spPr>
          <a:xfrm>
            <a:off x="834275" y="4313925"/>
            <a:ext cx="18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Pitch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32"/>
          <p:cNvSpPr txBox="1"/>
          <p:nvPr/>
        </p:nvSpPr>
        <p:spPr>
          <a:xfrm>
            <a:off x="2053475" y="4067025"/>
            <a:ext cx="81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GMMs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" name="Google Shape;867;p32"/>
          <p:cNvSpPr txBox="1"/>
          <p:nvPr/>
        </p:nvSpPr>
        <p:spPr>
          <a:xfrm>
            <a:off x="834275" y="4545600"/>
            <a:ext cx="18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FBANKs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32"/>
          <p:cNvSpPr txBox="1"/>
          <p:nvPr/>
        </p:nvSpPr>
        <p:spPr>
          <a:xfrm>
            <a:off x="2053475" y="4618725"/>
            <a:ext cx="141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Neural Networks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9" name="Google Shape;869;p32"/>
          <p:cNvSpPr txBox="1"/>
          <p:nvPr/>
        </p:nvSpPr>
        <p:spPr>
          <a:xfrm>
            <a:off x="782450" y="3731625"/>
            <a:ext cx="105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32"/>
          <p:cNvSpPr txBox="1"/>
          <p:nvPr/>
        </p:nvSpPr>
        <p:spPr>
          <a:xfrm>
            <a:off x="2077850" y="3731625"/>
            <a:ext cx="105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32"/>
          <p:cNvSpPr txBox="1"/>
          <p:nvPr/>
        </p:nvSpPr>
        <p:spPr>
          <a:xfrm>
            <a:off x="2053475" y="4371825"/>
            <a:ext cx="81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SVMs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32"/>
          <p:cNvSpPr txBox="1"/>
          <p:nvPr/>
        </p:nvSpPr>
        <p:spPr>
          <a:xfrm>
            <a:off x="834275" y="4774200"/>
            <a:ext cx="86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MFCCs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What is Conversational AI?</a:t>
            </a:r>
            <a:endParaRPr sz="2600"/>
          </a:p>
        </p:txBody>
      </p:sp>
      <p:sp>
        <p:nvSpPr>
          <p:cNvPr id="99" name="Google Shape;99;p3"/>
          <p:cNvSpPr txBox="1"/>
          <p:nvPr/>
        </p:nvSpPr>
        <p:spPr>
          <a:xfrm>
            <a:off x="467100" y="941625"/>
            <a:ext cx="82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Conversational AI is the art of building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that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naturally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converse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humans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000" u="none" cap="none" strike="noStrike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67100" y="2922825"/>
            <a:ext cx="80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“Conversational AI” is a rather recent term initially indicating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chatbot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technology.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467100" y="3540475"/>
            <a:ext cx="801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this course, “Conversational AI” is used in a broader sense that includes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processing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(e.g., speech recognition and speech synthesis technologies).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467100" y="4373525"/>
            <a:ext cx="86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will study the technologies involved in modern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assistants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(Siri, Alexa, Google Home, etc.).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075" y="1664400"/>
            <a:ext cx="1560776" cy="8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400" y="1614600"/>
            <a:ext cx="1435725" cy="9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6125" y="1558074"/>
            <a:ext cx="1070224" cy="10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8450" y="1595725"/>
            <a:ext cx="1980126" cy="101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3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grpSp>
        <p:nvGrpSpPr>
          <p:cNvPr id="878" name="Google Shape;878;p33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879" name="Google Shape;879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2" name="Google Shape;882;p33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3" name="Google Shape;893;p33"/>
            <p:cNvCxnSpPr>
              <a:stCxn id="880" idx="3"/>
              <a:endCxn id="882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94" name="Google Shape;894;p33"/>
            <p:cNvCxnSpPr>
              <a:endCxn id="883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95" name="Google Shape;895;p33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96" name="Google Shape;896;p33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97" name="Google Shape;897;p33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98" name="Google Shape;898;p33"/>
            <p:cNvCxnSpPr>
              <a:stCxn id="886" idx="2"/>
              <a:endCxn id="887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99" name="Google Shape;899;p33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00" name="Google Shape;900;p33"/>
            <p:cNvCxnSpPr>
              <a:stCxn id="888" idx="1"/>
              <a:endCxn id="889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01" name="Google Shape;901;p33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02" name="Google Shape;902;p33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03" name="Google Shape;903;p33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04" name="Google Shape;904;p33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05" name="Google Shape;905;p33"/>
            <p:cNvCxnSpPr>
              <a:stCxn id="881" idx="0"/>
              <a:endCxn id="879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06" name="Google Shape;906;p33"/>
            <p:cNvCxnSpPr>
              <a:stCxn id="879" idx="0"/>
              <a:endCxn id="880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907" name="Google Shape;907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8" name="Google Shape;908;p33"/>
          <p:cNvSpPr/>
          <p:nvPr/>
        </p:nvSpPr>
        <p:spPr>
          <a:xfrm>
            <a:off x="7856350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33"/>
          <p:cNvSpPr txBox="1"/>
          <p:nvPr/>
        </p:nvSpPr>
        <p:spPr>
          <a:xfrm>
            <a:off x="172100" y="946625"/>
            <a:ext cx="503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goal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enhancement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to improve the quality of the speech signal.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0" name="Google Shape;910;p33"/>
          <p:cNvSpPr txBox="1"/>
          <p:nvPr/>
        </p:nvSpPr>
        <p:spPr>
          <a:xfrm>
            <a:off x="172100" y="1708625"/>
            <a:ext cx="538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Typically, this means removing noise and/or reverberation from the recording.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1" name="Google Shape;911;p33"/>
          <p:cNvCxnSpPr/>
          <p:nvPr/>
        </p:nvCxnSpPr>
        <p:spPr>
          <a:xfrm>
            <a:off x="1513400" y="2746950"/>
            <a:ext cx="5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2" name="Google Shape;912;p33"/>
          <p:cNvSpPr/>
          <p:nvPr/>
        </p:nvSpPr>
        <p:spPr>
          <a:xfrm>
            <a:off x="2162125" y="2439150"/>
            <a:ext cx="1257900" cy="615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Enhancement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33"/>
          <p:cNvCxnSpPr/>
          <p:nvPr/>
        </p:nvCxnSpPr>
        <p:spPr>
          <a:xfrm>
            <a:off x="3494600" y="2746950"/>
            <a:ext cx="56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4" name="Google Shape;914;p33"/>
          <p:cNvSpPr txBox="1"/>
          <p:nvPr/>
        </p:nvSpPr>
        <p:spPr>
          <a:xfrm>
            <a:off x="4135050" y="2953350"/>
            <a:ext cx="8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Clean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5" name="Google Shape;915;p33"/>
          <p:cNvSpPr txBox="1"/>
          <p:nvPr/>
        </p:nvSpPr>
        <p:spPr>
          <a:xfrm>
            <a:off x="719475" y="2981625"/>
            <a:ext cx="16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Noisy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6" name="Google Shape;916;p33" title="noisy.wav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7300" y="24391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3" title="enhanced.wav">
            <a:hlinkClick r:id="rId9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2100" y="24391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1575" y="3410550"/>
            <a:ext cx="5847060" cy="7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1575" y="4320375"/>
            <a:ext cx="5917701" cy="6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33"/>
          <p:cNvSpPr txBox="1"/>
          <p:nvPr/>
        </p:nvSpPr>
        <p:spPr>
          <a:xfrm>
            <a:off x="6523825" y="2594550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Challenges: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33"/>
          <p:cNvSpPr txBox="1"/>
          <p:nvPr/>
        </p:nvSpPr>
        <p:spPr>
          <a:xfrm>
            <a:off x="6523825" y="2975550"/>
            <a:ext cx="243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Removing noise and reverberation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without distorting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speech signal.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33"/>
          <p:cNvSpPr txBox="1"/>
          <p:nvPr/>
        </p:nvSpPr>
        <p:spPr>
          <a:xfrm>
            <a:off x="6523825" y="4118550"/>
            <a:ext cx="243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There is a huge variability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non-stationary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noises.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4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sp>
        <p:nvSpPr>
          <p:cNvPr id="928" name="Google Shape;928;p34"/>
          <p:cNvSpPr txBox="1"/>
          <p:nvPr/>
        </p:nvSpPr>
        <p:spPr>
          <a:xfrm>
            <a:off x="172100" y="946625"/>
            <a:ext cx="84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dominant approach is to train a neural network using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artificially contaminated data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34"/>
          <p:cNvSpPr/>
          <p:nvPr/>
        </p:nvSpPr>
        <p:spPr>
          <a:xfrm>
            <a:off x="1437975" y="2449975"/>
            <a:ext cx="1052700" cy="262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Noise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34"/>
          <p:cNvSpPr txBox="1"/>
          <p:nvPr/>
        </p:nvSpPr>
        <p:spPr>
          <a:xfrm>
            <a:off x="2921375" y="2394750"/>
            <a:ext cx="162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Noise Sequence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1" name="Google Shape;9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325450" y="1812439"/>
            <a:ext cx="3277752" cy="387307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34"/>
          <p:cNvSpPr txBox="1"/>
          <p:nvPr/>
        </p:nvSpPr>
        <p:spPr>
          <a:xfrm>
            <a:off x="3706775" y="1806000"/>
            <a:ext cx="10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Clean Speech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3" name="Google Shape;933;p34"/>
          <p:cNvCxnSpPr>
            <a:stCxn id="931" idx="0"/>
            <a:endCxn id="929" idx="0"/>
          </p:cNvCxnSpPr>
          <p:nvPr/>
        </p:nvCxnSpPr>
        <p:spPr>
          <a:xfrm>
            <a:off x="1964326" y="2199746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4" name="Google Shape;934;p34"/>
          <p:cNvSpPr/>
          <p:nvPr/>
        </p:nvSpPr>
        <p:spPr>
          <a:xfrm>
            <a:off x="1437975" y="2983375"/>
            <a:ext cx="1052700" cy="262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Reverb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34"/>
          <p:cNvCxnSpPr/>
          <p:nvPr/>
        </p:nvCxnSpPr>
        <p:spPr>
          <a:xfrm>
            <a:off x="1964326" y="2733147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6" name="Google Shape;936;p34"/>
          <p:cNvCxnSpPr/>
          <p:nvPr/>
        </p:nvCxnSpPr>
        <p:spPr>
          <a:xfrm flipH="1">
            <a:off x="2532925" y="2578825"/>
            <a:ext cx="3462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7" name="Google Shape;937;p34"/>
          <p:cNvCxnSpPr/>
          <p:nvPr/>
        </p:nvCxnSpPr>
        <p:spPr>
          <a:xfrm flipH="1">
            <a:off x="2532925" y="3112225"/>
            <a:ext cx="3462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8" name="Google Shape;938;p34"/>
          <p:cNvSpPr txBox="1"/>
          <p:nvPr/>
        </p:nvSpPr>
        <p:spPr>
          <a:xfrm>
            <a:off x="2921375" y="2928150"/>
            <a:ext cx="162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Impulse Response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9" name="Google Shape;93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8600" y="2766200"/>
            <a:ext cx="671066" cy="5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6175" y="2480850"/>
            <a:ext cx="813500" cy="19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800" y="3690125"/>
            <a:ext cx="3635625" cy="47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2" name="Google Shape;942;p34"/>
          <p:cNvCxnSpPr/>
          <p:nvPr/>
        </p:nvCxnSpPr>
        <p:spPr>
          <a:xfrm>
            <a:off x="1964326" y="3342747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3" name="Google Shape;943;p34"/>
          <p:cNvSpPr/>
          <p:nvPr/>
        </p:nvSpPr>
        <p:spPr>
          <a:xfrm>
            <a:off x="5456500" y="2861575"/>
            <a:ext cx="548700" cy="477600"/>
          </a:xfrm>
          <a:prstGeom prst="can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 dataset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4"/>
          <p:cNvSpPr/>
          <p:nvPr/>
        </p:nvSpPr>
        <p:spPr>
          <a:xfrm>
            <a:off x="5456500" y="2328175"/>
            <a:ext cx="548700" cy="477600"/>
          </a:xfrm>
          <a:prstGeom prst="can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34"/>
          <p:cNvSpPr/>
          <p:nvPr/>
        </p:nvSpPr>
        <p:spPr>
          <a:xfrm>
            <a:off x="5456500" y="1718575"/>
            <a:ext cx="548700" cy="477600"/>
          </a:xfrm>
          <a:prstGeom prst="can">
            <a:avLst>
              <a:gd fmla="val 25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6" name="Google Shape;946;p34"/>
          <p:cNvCxnSpPr/>
          <p:nvPr/>
        </p:nvCxnSpPr>
        <p:spPr>
          <a:xfrm rot="10800000">
            <a:off x="5021375" y="3074475"/>
            <a:ext cx="26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7" name="Google Shape;947;p34"/>
          <p:cNvCxnSpPr/>
          <p:nvPr/>
        </p:nvCxnSpPr>
        <p:spPr>
          <a:xfrm rot="10800000">
            <a:off x="5021375" y="2581075"/>
            <a:ext cx="26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8" name="Google Shape;948;p34"/>
          <p:cNvCxnSpPr>
            <a:endCxn id="932" idx="3"/>
          </p:cNvCxnSpPr>
          <p:nvPr/>
        </p:nvCxnSpPr>
        <p:spPr>
          <a:xfrm rot="10800000">
            <a:off x="4759475" y="1983000"/>
            <a:ext cx="5253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9" name="Google Shape;949;p34"/>
          <p:cNvSpPr txBox="1"/>
          <p:nvPr/>
        </p:nvSpPr>
        <p:spPr>
          <a:xfrm>
            <a:off x="4011575" y="3787200"/>
            <a:ext cx="10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Noisy data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0" name="Google Shape;950;p34"/>
          <p:cNvCxnSpPr/>
          <p:nvPr/>
        </p:nvCxnSpPr>
        <p:spPr>
          <a:xfrm>
            <a:off x="7807100" y="2082725"/>
            <a:ext cx="0" cy="2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1" name="Google Shape;951;p34"/>
          <p:cNvSpPr/>
          <p:nvPr/>
        </p:nvSpPr>
        <p:spPr>
          <a:xfrm>
            <a:off x="7171375" y="2345500"/>
            <a:ext cx="1257900" cy="6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4"/>
          <p:cNvSpPr txBox="1"/>
          <p:nvPr/>
        </p:nvSpPr>
        <p:spPr>
          <a:xfrm>
            <a:off x="6363475" y="3702588"/>
            <a:ext cx="105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Clean 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34"/>
          <p:cNvSpPr txBox="1"/>
          <p:nvPr/>
        </p:nvSpPr>
        <p:spPr>
          <a:xfrm>
            <a:off x="7115000" y="1745350"/>
            <a:ext cx="197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Noisy Speech (artificial)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4" name="Google Shape;954;p34"/>
          <p:cNvCxnSpPr/>
          <p:nvPr/>
        </p:nvCxnSpPr>
        <p:spPr>
          <a:xfrm>
            <a:off x="7807100" y="3073325"/>
            <a:ext cx="0" cy="2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5" name="Google Shape;955;p34"/>
          <p:cNvSpPr txBox="1"/>
          <p:nvPr/>
        </p:nvSpPr>
        <p:spPr>
          <a:xfrm>
            <a:off x="7191200" y="3269350"/>
            <a:ext cx="197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Enhanced Speech 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34"/>
          <p:cNvSpPr/>
          <p:nvPr/>
        </p:nvSpPr>
        <p:spPr>
          <a:xfrm>
            <a:off x="7498425" y="3673650"/>
            <a:ext cx="614700" cy="5160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7" name="Google Shape;957;p34"/>
          <p:cNvCxnSpPr/>
          <p:nvPr/>
        </p:nvCxnSpPr>
        <p:spPr>
          <a:xfrm flipH="1" rot="10800000">
            <a:off x="7118563" y="3931600"/>
            <a:ext cx="2976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8" name="Google Shape;958;p34"/>
          <p:cNvCxnSpPr/>
          <p:nvPr/>
        </p:nvCxnSpPr>
        <p:spPr>
          <a:xfrm>
            <a:off x="7807100" y="4368725"/>
            <a:ext cx="0" cy="2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9" name="Google Shape;959;p34"/>
          <p:cNvSpPr txBox="1"/>
          <p:nvPr/>
        </p:nvSpPr>
        <p:spPr>
          <a:xfrm>
            <a:off x="7539475" y="4591475"/>
            <a:ext cx="81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0" name="Google Shape;960;p34"/>
          <p:cNvCxnSpPr/>
          <p:nvPr/>
        </p:nvCxnSpPr>
        <p:spPr>
          <a:xfrm>
            <a:off x="6263850" y="1646200"/>
            <a:ext cx="0" cy="34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5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sp>
        <p:nvSpPr>
          <p:cNvPr id="966" name="Google Shape;966;p35"/>
          <p:cNvSpPr txBox="1"/>
          <p:nvPr/>
        </p:nvSpPr>
        <p:spPr>
          <a:xfrm>
            <a:off x="172100" y="946625"/>
            <a:ext cx="84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When multiple microphones are available,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beamforming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techniques can be used.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35"/>
          <p:cNvSpPr txBox="1"/>
          <p:nvPr/>
        </p:nvSpPr>
        <p:spPr>
          <a:xfrm>
            <a:off x="151400" y="1394900"/>
            <a:ext cx="849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 is to obtain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selectivity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(i.e., privilege the areas where a target user is speaking), limiting the effects of both noise and reverberation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35"/>
          <p:cNvSpPr/>
          <p:nvPr/>
        </p:nvSpPr>
        <p:spPr>
          <a:xfrm>
            <a:off x="394175" y="2733150"/>
            <a:ext cx="155400" cy="1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35"/>
          <p:cNvSpPr/>
          <p:nvPr/>
        </p:nvSpPr>
        <p:spPr>
          <a:xfrm>
            <a:off x="775175" y="2733150"/>
            <a:ext cx="155400" cy="1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35"/>
          <p:cNvSpPr/>
          <p:nvPr/>
        </p:nvSpPr>
        <p:spPr>
          <a:xfrm>
            <a:off x="1156175" y="2733150"/>
            <a:ext cx="155400" cy="1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35"/>
          <p:cNvSpPr/>
          <p:nvPr/>
        </p:nvSpPr>
        <p:spPr>
          <a:xfrm>
            <a:off x="1537175" y="2733150"/>
            <a:ext cx="155400" cy="1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35"/>
          <p:cNvSpPr txBox="1"/>
          <p:nvPr/>
        </p:nvSpPr>
        <p:spPr>
          <a:xfrm>
            <a:off x="394175" y="2357000"/>
            <a:ext cx="21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Microphone Array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35"/>
          <p:cNvSpPr/>
          <p:nvPr/>
        </p:nvSpPr>
        <p:spPr>
          <a:xfrm>
            <a:off x="343175" y="3233100"/>
            <a:ext cx="1349400" cy="400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Beamforming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4" name="Google Shape;974;p35"/>
          <p:cNvCxnSpPr>
            <a:stCxn id="973" idx="2"/>
          </p:cNvCxnSpPr>
          <p:nvPr/>
        </p:nvCxnSpPr>
        <p:spPr>
          <a:xfrm flipH="1">
            <a:off x="1014275" y="3633300"/>
            <a:ext cx="360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5" name="Google Shape;975;p35"/>
          <p:cNvSpPr txBox="1"/>
          <p:nvPr/>
        </p:nvSpPr>
        <p:spPr>
          <a:xfrm>
            <a:off x="394175" y="4155400"/>
            <a:ext cx="21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Enhanced Signal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6" name="Google Shape;976;p35"/>
          <p:cNvSpPr/>
          <p:nvPr/>
        </p:nvSpPr>
        <p:spPr>
          <a:xfrm>
            <a:off x="940175" y="3979100"/>
            <a:ext cx="155400" cy="1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7" name="Google Shape;977;p35"/>
          <p:cNvCxnSpPr>
            <a:stCxn id="969" idx="4"/>
          </p:cNvCxnSpPr>
          <p:nvPr/>
        </p:nvCxnSpPr>
        <p:spPr>
          <a:xfrm flipH="1">
            <a:off x="846275" y="2867550"/>
            <a:ext cx="66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8" name="Google Shape;978;p35"/>
          <p:cNvCxnSpPr/>
          <p:nvPr/>
        </p:nvCxnSpPr>
        <p:spPr>
          <a:xfrm flipH="1">
            <a:off x="1227275" y="2867550"/>
            <a:ext cx="66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9" name="Google Shape;979;p35"/>
          <p:cNvCxnSpPr/>
          <p:nvPr/>
        </p:nvCxnSpPr>
        <p:spPr>
          <a:xfrm flipH="1">
            <a:off x="1608275" y="2867550"/>
            <a:ext cx="66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0" name="Google Shape;980;p35"/>
          <p:cNvCxnSpPr/>
          <p:nvPr/>
        </p:nvCxnSpPr>
        <p:spPr>
          <a:xfrm flipH="1">
            <a:off x="465275" y="2867550"/>
            <a:ext cx="66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81" name="Google Shape;9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0175" y="2501600"/>
            <a:ext cx="1456003" cy="14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1975" y="2866263"/>
            <a:ext cx="3204575" cy="664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35"/>
          <p:cNvSpPr txBox="1"/>
          <p:nvPr/>
        </p:nvSpPr>
        <p:spPr>
          <a:xfrm>
            <a:off x="2827700" y="4155400"/>
            <a:ext cx="13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Circular Array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35"/>
          <p:cNvSpPr txBox="1"/>
          <p:nvPr/>
        </p:nvSpPr>
        <p:spPr>
          <a:xfrm>
            <a:off x="5939578" y="3661800"/>
            <a:ext cx="16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Harmonic Array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6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sp>
        <p:nvSpPr>
          <p:cNvPr id="990" name="Google Shape;990;p36"/>
          <p:cNvSpPr/>
          <p:nvPr/>
        </p:nvSpPr>
        <p:spPr>
          <a:xfrm>
            <a:off x="546575" y="1742550"/>
            <a:ext cx="155400" cy="1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36"/>
          <p:cNvSpPr/>
          <p:nvPr/>
        </p:nvSpPr>
        <p:spPr>
          <a:xfrm>
            <a:off x="927575" y="1742550"/>
            <a:ext cx="155400" cy="1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6"/>
          <p:cNvSpPr/>
          <p:nvPr/>
        </p:nvSpPr>
        <p:spPr>
          <a:xfrm>
            <a:off x="1308575" y="1742550"/>
            <a:ext cx="155400" cy="1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36"/>
          <p:cNvSpPr/>
          <p:nvPr/>
        </p:nvSpPr>
        <p:spPr>
          <a:xfrm>
            <a:off x="1689575" y="1742550"/>
            <a:ext cx="155400" cy="1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36"/>
          <p:cNvSpPr txBox="1"/>
          <p:nvPr/>
        </p:nvSpPr>
        <p:spPr>
          <a:xfrm>
            <a:off x="546575" y="1366400"/>
            <a:ext cx="21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Microphone Array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36"/>
          <p:cNvSpPr/>
          <p:nvPr/>
        </p:nvSpPr>
        <p:spPr>
          <a:xfrm>
            <a:off x="495575" y="2242500"/>
            <a:ext cx="1349400" cy="400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Beamforming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6" name="Google Shape;996;p36"/>
          <p:cNvCxnSpPr>
            <a:stCxn id="995" idx="2"/>
          </p:cNvCxnSpPr>
          <p:nvPr/>
        </p:nvCxnSpPr>
        <p:spPr>
          <a:xfrm flipH="1">
            <a:off x="1166675" y="2642700"/>
            <a:ext cx="360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7" name="Google Shape;997;p36"/>
          <p:cNvSpPr txBox="1"/>
          <p:nvPr/>
        </p:nvSpPr>
        <p:spPr>
          <a:xfrm>
            <a:off x="546575" y="3164800"/>
            <a:ext cx="21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Enhanced Signal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36"/>
          <p:cNvSpPr/>
          <p:nvPr/>
        </p:nvSpPr>
        <p:spPr>
          <a:xfrm>
            <a:off x="1092575" y="2988500"/>
            <a:ext cx="155400" cy="1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9" name="Google Shape;999;p36"/>
          <p:cNvCxnSpPr>
            <a:stCxn id="991" idx="4"/>
          </p:cNvCxnSpPr>
          <p:nvPr/>
        </p:nvCxnSpPr>
        <p:spPr>
          <a:xfrm flipH="1">
            <a:off x="998675" y="1876950"/>
            <a:ext cx="66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0" name="Google Shape;1000;p36"/>
          <p:cNvCxnSpPr/>
          <p:nvPr/>
        </p:nvCxnSpPr>
        <p:spPr>
          <a:xfrm flipH="1">
            <a:off x="1379675" y="1876950"/>
            <a:ext cx="66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1" name="Google Shape;1001;p36"/>
          <p:cNvCxnSpPr/>
          <p:nvPr/>
        </p:nvCxnSpPr>
        <p:spPr>
          <a:xfrm flipH="1">
            <a:off x="1760675" y="1876950"/>
            <a:ext cx="66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2" name="Google Shape;1002;p36"/>
          <p:cNvCxnSpPr/>
          <p:nvPr/>
        </p:nvCxnSpPr>
        <p:spPr>
          <a:xfrm flipH="1">
            <a:off x="617675" y="1876950"/>
            <a:ext cx="66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03" name="Google Shape;10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675" y="1292450"/>
            <a:ext cx="2126575" cy="19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36"/>
          <p:cNvSpPr txBox="1"/>
          <p:nvPr/>
        </p:nvSpPr>
        <p:spPr>
          <a:xfrm>
            <a:off x="2366375" y="3449400"/>
            <a:ext cx="20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Without Beamforming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36"/>
          <p:cNvSpPr/>
          <p:nvPr/>
        </p:nvSpPr>
        <p:spPr>
          <a:xfrm>
            <a:off x="4266950" y="2213000"/>
            <a:ext cx="197700" cy="10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175" y="1305050"/>
            <a:ext cx="1958919" cy="20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36"/>
          <p:cNvSpPr/>
          <p:nvPr/>
        </p:nvSpPr>
        <p:spPr>
          <a:xfrm>
            <a:off x="4724000" y="1296575"/>
            <a:ext cx="197700" cy="90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6"/>
          <p:cNvSpPr txBox="1"/>
          <p:nvPr/>
        </p:nvSpPr>
        <p:spPr>
          <a:xfrm>
            <a:off x="4957175" y="3449400"/>
            <a:ext cx="20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Beamforming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9" name="Google Shape;1009;p36"/>
          <p:cNvCxnSpPr/>
          <p:nvPr/>
        </p:nvCxnSpPr>
        <p:spPr>
          <a:xfrm flipH="1" rot="10800000">
            <a:off x="5954075" y="1532350"/>
            <a:ext cx="1078800" cy="2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0" name="Google Shape;1010;p36"/>
          <p:cNvSpPr txBox="1"/>
          <p:nvPr/>
        </p:nvSpPr>
        <p:spPr>
          <a:xfrm>
            <a:off x="7071200" y="1117025"/>
            <a:ext cx="18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like having a directional microphone steered toward the target speaker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1" name="Google Shape;101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325" y="4262895"/>
            <a:ext cx="492350" cy="4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36"/>
          <p:cNvSpPr txBox="1"/>
          <p:nvPr/>
        </p:nvSpPr>
        <p:spPr>
          <a:xfrm>
            <a:off x="1247975" y="4355050"/>
            <a:ext cx="6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Beamforming relies on signal processing techniques.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7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Enhancement</a:t>
            </a:r>
            <a:endParaRPr sz="2600"/>
          </a:p>
        </p:txBody>
      </p:sp>
      <p:sp>
        <p:nvSpPr>
          <p:cNvPr id="1018" name="Google Shape;1018;p37"/>
          <p:cNvSpPr txBox="1"/>
          <p:nvPr/>
        </p:nvSpPr>
        <p:spPr>
          <a:xfrm>
            <a:off x="286425" y="743400"/>
            <a:ext cx="84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straightforward way to perform spatial filtering is provided by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delay-and-sum beamforming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9" name="Google Shape;10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650" y="1880300"/>
            <a:ext cx="4432631" cy="306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37"/>
          <p:cNvSpPr/>
          <p:nvPr/>
        </p:nvSpPr>
        <p:spPr>
          <a:xfrm>
            <a:off x="706925" y="1688025"/>
            <a:ext cx="164400" cy="14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37"/>
          <p:cNvSpPr/>
          <p:nvPr/>
        </p:nvSpPr>
        <p:spPr>
          <a:xfrm>
            <a:off x="1164125" y="1688025"/>
            <a:ext cx="164400" cy="14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37"/>
          <p:cNvSpPr/>
          <p:nvPr/>
        </p:nvSpPr>
        <p:spPr>
          <a:xfrm>
            <a:off x="1621325" y="1688025"/>
            <a:ext cx="164400" cy="14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37"/>
          <p:cNvSpPr/>
          <p:nvPr/>
        </p:nvSpPr>
        <p:spPr>
          <a:xfrm>
            <a:off x="2078525" y="1688025"/>
            <a:ext cx="164400" cy="14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37"/>
          <p:cNvSpPr txBox="1"/>
          <p:nvPr/>
        </p:nvSpPr>
        <p:spPr>
          <a:xfrm>
            <a:off x="907900" y="1327688"/>
            <a:ext cx="12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Microphone Array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37"/>
          <p:cNvSpPr/>
          <p:nvPr/>
        </p:nvSpPr>
        <p:spPr>
          <a:xfrm>
            <a:off x="706925" y="2023225"/>
            <a:ext cx="1505400" cy="602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Delay Estimation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6" name="Google Shape;1026;p37"/>
          <p:cNvCxnSpPr>
            <a:stCxn id="1020" idx="4"/>
          </p:cNvCxnSpPr>
          <p:nvPr/>
        </p:nvCxnSpPr>
        <p:spPr>
          <a:xfrm>
            <a:off x="789125" y="1834425"/>
            <a:ext cx="2043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7" name="Google Shape;1027;p37"/>
          <p:cNvCxnSpPr>
            <a:stCxn id="1021" idx="4"/>
          </p:cNvCxnSpPr>
          <p:nvPr/>
        </p:nvCxnSpPr>
        <p:spPr>
          <a:xfrm>
            <a:off x="1246325" y="1834425"/>
            <a:ext cx="90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8" name="Google Shape;1028;p37"/>
          <p:cNvCxnSpPr>
            <a:stCxn id="1022" idx="4"/>
          </p:cNvCxnSpPr>
          <p:nvPr/>
        </p:nvCxnSpPr>
        <p:spPr>
          <a:xfrm flipH="1">
            <a:off x="1700225" y="1834425"/>
            <a:ext cx="3300" cy="1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9" name="Google Shape;1029;p37"/>
          <p:cNvCxnSpPr>
            <a:stCxn id="1023" idx="4"/>
          </p:cNvCxnSpPr>
          <p:nvPr/>
        </p:nvCxnSpPr>
        <p:spPr>
          <a:xfrm flipH="1">
            <a:off x="2035325" y="1834425"/>
            <a:ext cx="1254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0" name="Google Shape;1030;p37"/>
          <p:cNvSpPr/>
          <p:nvPr/>
        </p:nvSpPr>
        <p:spPr>
          <a:xfrm>
            <a:off x="706925" y="2888825"/>
            <a:ext cx="1505400" cy="602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Alignment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1" name="Google Shape;1031;p37"/>
          <p:cNvCxnSpPr/>
          <p:nvPr/>
        </p:nvCxnSpPr>
        <p:spPr>
          <a:xfrm>
            <a:off x="1459625" y="2625925"/>
            <a:ext cx="0" cy="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2" name="Google Shape;1032;p37"/>
          <p:cNvSpPr/>
          <p:nvPr/>
        </p:nvSpPr>
        <p:spPr>
          <a:xfrm>
            <a:off x="706925" y="3754525"/>
            <a:ext cx="1505400" cy="60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3" name="Google Shape;1033;p37"/>
          <p:cNvCxnSpPr/>
          <p:nvPr/>
        </p:nvCxnSpPr>
        <p:spPr>
          <a:xfrm>
            <a:off x="1459625" y="3491625"/>
            <a:ext cx="0" cy="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4" name="Google Shape;1034;p37"/>
          <p:cNvCxnSpPr/>
          <p:nvPr/>
        </p:nvCxnSpPr>
        <p:spPr>
          <a:xfrm>
            <a:off x="1459625" y="4406025"/>
            <a:ext cx="0" cy="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5" name="Google Shape;1035;p37"/>
          <p:cNvSpPr txBox="1"/>
          <p:nvPr/>
        </p:nvSpPr>
        <p:spPr>
          <a:xfrm>
            <a:off x="993425" y="4620213"/>
            <a:ext cx="12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Beamformed Signal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Google Shape;1036;p37"/>
          <p:cNvSpPr txBox="1"/>
          <p:nvPr/>
        </p:nvSpPr>
        <p:spPr>
          <a:xfrm>
            <a:off x="2879000" y="1264700"/>
            <a:ext cx="611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simply performs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alignment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followed by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recorded signals.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8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Keyword Spotting</a:t>
            </a:r>
            <a:endParaRPr sz="2600"/>
          </a:p>
        </p:txBody>
      </p:sp>
      <p:grpSp>
        <p:nvGrpSpPr>
          <p:cNvPr id="1042" name="Google Shape;1042;p38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1043" name="Google Shape;104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6" name="Google Shape;1046;p38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7" name="Google Shape;1057;p38"/>
            <p:cNvCxnSpPr>
              <a:stCxn id="1044" idx="3"/>
              <a:endCxn id="1046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58" name="Google Shape;1058;p38"/>
            <p:cNvCxnSpPr>
              <a:endCxn id="1047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59" name="Google Shape;1059;p38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60" name="Google Shape;1060;p38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61" name="Google Shape;1061;p38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62" name="Google Shape;1062;p38"/>
            <p:cNvCxnSpPr>
              <a:stCxn id="1050" idx="2"/>
              <a:endCxn id="1051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63" name="Google Shape;1063;p38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64" name="Google Shape;1064;p38"/>
            <p:cNvCxnSpPr>
              <a:stCxn id="1052" idx="1"/>
              <a:endCxn id="1053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65" name="Google Shape;1065;p38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66" name="Google Shape;1066;p38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67" name="Google Shape;1067;p38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68" name="Google Shape;1068;p38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69" name="Google Shape;1069;p38"/>
            <p:cNvCxnSpPr>
              <a:stCxn id="1045" idx="0"/>
              <a:endCxn id="1043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70" name="Google Shape;1070;p38"/>
            <p:cNvCxnSpPr>
              <a:stCxn id="1043" idx="0"/>
              <a:endCxn id="1044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071" name="Google Shape;1071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2" name="Google Shape;1072;p38"/>
          <p:cNvSpPr/>
          <p:nvPr/>
        </p:nvSpPr>
        <p:spPr>
          <a:xfrm>
            <a:off x="8447900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38"/>
          <p:cNvSpPr txBox="1"/>
          <p:nvPr/>
        </p:nvSpPr>
        <p:spPr>
          <a:xfrm>
            <a:off x="172100" y="794225"/>
            <a:ext cx="53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Keyword Spotting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aims to detect one or more keywords in a speech recording.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38"/>
          <p:cNvSpPr txBox="1"/>
          <p:nvPr/>
        </p:nvSpPr>
        <p:spPr>
          <a:xfrm>
            <a:off x="3763800" y="2400000"/>
            <a:ext cx="50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speech assistants, keyword spotting is used for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wake word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detection.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38"/>
          <p:cNvSpPr txBox="1"/>
          <p:nvPr/>
        </p:nvSpPr>
        <p:spPr>
          <a:xfrm>
            <a:off x="249225" y="4406200"/>
            <a:ext cx="850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wake-word triggers for more complex speech processing tasks (e.g., speech recognition, dialogue, etc).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3100" y="3140550"/>
            <a:ext cx="1104075" cy="7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09325" y="3282748"/>
            <a:ext cx="1472301" cy="4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59275" y="3196077"/>
            <a:ext cx="1471450" cy="7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6100" y="1581750"/>
            <a:ext cx="3504350" cy="262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9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Keyword Spotting</a:t>
            </a:r>
            <a:endParaRPr sz="2600"/>
          </a:p>
        </p:txBody>
      </p:sp>
      <p:grpSp>
        <p:nvGrpSpPr>
          <p:cNvPr id="1085" name="Google Shape;1085;p39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1086" name="Google Shape;108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" name="Google Shape;1088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9" name="Google Shape;1089;p39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0" name="Google Shape;1100;p39"/>
            <p:cNvCxnSpPr>
              <a:stCxn id="1087" idx="3"/>
              <a:endCxn id="1089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01" name="Google Shape;1101;p39"/>
            <p:cNvCxnSpPr>
              <a:endCxn id="1090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02" name="Google Shape;1102;p39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03" name="Google Shape;1103;p39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04" name="Google Shape;1104;p39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05" name="Google Shape;1105;p39"/>
            <p:cNvCxnSpPr>
              <a:stCxn id="1093" idx="2"/>
              <a:endCxn id="1094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06" name="Google Shape;1106;p39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07" name="Google Shape;1107;p39"/>
            <p:cNvCxnSpPr>
              <a:stCxn id="1095" idx="1"/>
              <a:endCxn id="1096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08" name="Google Shape;1108;p39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09" name="Google Shape;1109;p39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10" name="Google Shape;1110;p39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11" name="Google Shape;1111;p39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12" name="Google Shape;1112;p39"/>
            <p:cNvCxnSpPr>
              <a:stCxn id="1088" idx="0"/>
              <a:endCxn id="1086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13" name="Google Shape;1113;p39"/>
            <p:cNvCxnSpPr>
              <a:stCxn id="1086" idx="0"/>
              <a:endCxn id="1087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114" name="Google Shape;1114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5" name="Google Shape;1115;p39"/>
          <p:cNvSpPr/>
          <p:nvPr/>
        </p:nvSpPr>
        <p:spPr>
          <a:xfrm>
            <a:off x="8447900" y="81875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39"/>
          <p:cNvSpPr txBox="1"/>
          <p:nvPr/>
        </p:nvSpPr>
        <p:spPr>
          <a:xfrm>
            <a:off x="172100" y="794225"/>
            <a:ext cx="53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Keyword Spotting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aims to detect one or more keywords in a speech recording.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39"/>
          <p:cNvSpPr txBox="1"/>
          <p:nvPr/>
        </p:nvSpPr>
        <p:spPr>
          <a:xfrm>
            <a:off x="677350" y="1488875"/>
            <a:ext cx="22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Common Approaches: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39"/>
          <p:cNvSpPr txBox="1"/>
          <p:nvPr/>
        </p:nvSpPr>
        <p:spPr>
          <a:xfrm>
            <a:off x="677350" y="2724750"/>
            <a:ext cx="19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Challenges: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39"/>
          <p:cNvSpPr txBox="1"/>
          <p:nvPr/>
        </p:nvSpPr>
        <p:spPr>
          <a:xfrm>
            <a:off x="603525" y="3094050"/>
            <a:ext cx="750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Being robust against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reverberation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Keywords are often pronounced far from the recording device.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39"/>
          <p:cNvSpPr txBox="1"/>
          <p:nvPr/>
        </p:nvSpPr>
        <p:spPr>
          <a:xfrm>
            <a:off x="603525" y="4540350"/>
            <a:ext cx="7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 good performance with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small-footprint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 working 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real-time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39"/>
          <p:cNvSpPr txBox="1"/>
          <p:nvPr/>
        </p:nvSpPr>
        <p:spPr>
          <a:xfrm>
            <a:off x="601150" y="3672725"/>
            <a:ext cx="37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Being robust against similar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2" name="Google Shape;1122;p39"/>
          <p:cNvSpPr txBox="1"/>
          <p:nvPr/>
        </p:nvSpPr>
        <p:spPr>
          <a:xfrm>
            <a:off x="603525" y="4072925"/>
            <a:ext cx="58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Minimize False Positives and False Negatives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39"/>
          <p:cNvSpPr txBox="1"/>
          <p:nvPr/>
        </p:nvSpPr>
        <p:spPr>
          <a:xfrm>
            <a:off x="755925" y="1874850"/>
            <a:ext cx="472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Small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neural networks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(CNNs, RNNs) trained on standard speech features (e.g, spectrograms, FBANKs, MFCCS).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0"/>
          <p:cNvSpPr/>
          <p:nvPr/>
        </p:nvSpPr>
        <p:spPr>
          <a:xfrm>
            <a:off x="683475" y="2760450"/>
            <a:ext cx="3277800" cy="796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40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Recognition</a:t>
            </a:r>
            <a:endParaRPr sz="2600"/>
          </a:p>
        </p:txBody>
      </p:sp>
      <p:grpSp>
        <p:nvGrpSpPr>
          <p:cNvPr id="1130" name="Google Shape;1130;p40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1131" name="Google Shape;113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" name="Google Shape;113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3" name="Google Shape;1133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4" name="Google Shape;1134;p40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45" name="Google Shape;1145;p40"/>
            <p:cNvCxnSpPr>
              <a:stCxn id="1132" idx="3"/>
              <a:endCxn id="1134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46" name="Google Shape;1146;p40"/>
            <p:cNvCxnSpPr>
              <a:endCxn id="1135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47" name="Google Shape;1147;p40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48" name="Google Shape;1148;p40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49" name="Google Shape;1149;p40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0" name="Google Shape;1150;p40"/>
            <p:cNvCxnSpPr>
              <a:stCxn id="1138" idx="2"/>
              <a:endCxn id="1139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1" name="Google Shape;1151;p40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2" name="Google Shape;1152;p40"/>
            <p:cNvCxnSpPr>
              <a:stCxn id="1140" idx="1"/>
              <a:endCxn id="1141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3" name="Google Shape;1153;p40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4" name="Google Shape;1154;p40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5" name="Google Shape;1155;p40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6" name="Google Shape;1156;p40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7" name="Google Shape;1157;p40"/>
            <p:cNvCxnSpPr>
              <a:stCxn id="1133" idx="0"/>
              <a:endCxn id="1131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8" name="Google Shape;1158;p40"/>
            <p:cNvCxnSpPr>
              <a:stCxn id="1131" idx="0"/>
              <a:endCxn id="1132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159" name="Google Shape;1159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0" name="Google Shape;1160;p40"/>
          <p:cNvSpPr/>
          <p:nvPr/>
        </p:nvSpPr>
        <p:spPr>
          <a:xfrm>
            <a:off x="8447900" y="133360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40"/>
          <p:cNvSpPr txBox="1"/>
          <p:nvPr/>
        </p:nvSpPr>
        <p:spPr>
          <a:xfrm>
            <a:off x="172100" y="794225"/>
            <a:ext cx="53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Recognition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aims to detect the words uttered in a speech recording (speech-to-text)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40"/>
          <p:cNvSpPr txBox="1"/>
          <p:nvPr/>
        </p:nvSpPr>
        <p:spPr>
          <a:xfrm>
            <a:off x="240100" y="1581750"/>
            <a:ext cx="5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sequence-to-sequence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learning problem.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40"/>
          <p:cNvSpPr txBox="1"/>
          <p:nvPr/>
        </p:nvSpPr>
        <p:spPr>
          <a:xfrm>
            <a:off x="240100" y="2070325"/>
            <a:ext cx="52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map an input sequence of features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into a sequence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4" name="Google Shape;116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5100" y="2853925"/>
            <a:ext cx="3033875" cy="5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40"/>
          <p:cNvSpPr txBox="1"/>
          <p:nvPr/>
        </p:nvSpPr>
        <p:spPr>
          <a:xfrm>
            <a:off x="637025" y="3795625"/>
            <a:ext cx="21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Common Approaches: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Google Shape;1166;p40"/>
          <p:cNvSpPr txBox="1"/>
          <p:nvPr/>
        </p:nvSpPr>
        <p:spPr>
          <a:xfrm>
            <a:off x="683475" y="4195825"/>
            <a:ext cx="463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Neural Networks (e.g., Transformers) coupled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encoder-decoder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CTC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Transducer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Architectures.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40"/>
          <p:cNvSpPr txBox="1"/>
          <p:nvPr/>
        </p:nvSpPr>
        <p:spPr>
          <a:xfrm>
            <a:off x="6517025" y="2452525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Challenges: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40"/>
          <p:cNvSpPr txBox="1"/>
          <p:nvPr/>
        </p:nvSpPr>
        <p:spPr>
          <a:xfrm>
            <a:off x="5681050" y="2852725"/>
            <a:ext cx="344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Robustness against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Noise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Reverberation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40"/>
          <p:cNvSpPr txBox="1"/>
          <p:nvPr/>
        </p:nvSpPr>
        <p:spPr>
          <a:xfrm>
            <a:off x="5681050" y="3538525"/>
            <a:ext cx="344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Robustness on different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accents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spontaneous speech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40"/>
          <p:cNvSpPr txBox="1"/>
          <p:nvPr/>
        </p:nvSpPr>
        <p:spPr>
          <a:xfrm>
            <a:off x="5681050" y="4224325"/>
            <a:ext cx="344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Robustness for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low-resource languages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1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Spoken Language Understanding</a:t>
            </a:r>
            <a:endParaRPr sz="2600"/>
          </a:p>
        </p:txBody>
      </p:sp>
      <p:grpSp>
        <p:nvGrpSpPr>
          <p:cNvPr id="1176" name="Google Shape;1176;p41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1177" name="Google Shape;1177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0" name="Google Shape;1180;p41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1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1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1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1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1" name="Google Shape;1191;p41"/>
            <p:cNvCxnSpPr>
              <a:stCxn id="1178" idx="3"/>
              <a:endCxn id="1180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92" name="Google Shape;1192;p41"/>
            <p:cNvCxnSpPr>
              <a:endCxn id="1181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93" name="Google Shape;1193;p41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94" name="Google Shape;1194;p41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95" name="Google Shape;1195;p41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96" name="Google Shape;1196;p41"/>
            <p:cNvCxnSpPr>
              <a:stCxn id="1184" idx="2"/>
              <a:endCxn id="1185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97" name="Google Shape;1197;p41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98" name="Google Shape;1198;p41"/>
            <p:cNvCxnSpPr>
              <a:stCxn id="1186" idx="1"/>
              <a:endCxn id="1187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99" name="Google Shape;1199;p41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0" name="Google Shape;1200;p41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1" name="Google Shape;1201;p41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2" name="Google Shape;1202;p41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3" name="Google Shape;1203;p41"/>
            <p:cNvCxnSpPr>
              <a:stCxn id="1179" idx="0"/>
              <a:endCxn id="1177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4" name="Google Shape;1204;p41"/>
            <p:cNvCxnSpPr>
              <a:stCxn id="1177" idx="0"/>
              <a:endCxn id="1178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205" name="Google Shape;1205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6" name="Google Shape;1206;p41"/>
          <p:cNvSpPr/>
          <p:nvPr/>
        </p:nvSpPr>
        <p:spPr>
          <a:xfrm>
            <a:off x="8447900" y="1820725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41"/>
          <p:cNvSpPr txBox="1"/>
          <p:nvPr/>
        </p:nvSpPr>
        <p:spPr>
          <a:xfrm>
            <a:off x="172100" y="794225"/>
            <a:ext cx="53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Spoken Language Understanding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aims to extract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a spoken sentence.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8" name="Google Shape;1208;p41"/>
          <p:cNvSpPr txBox="1"/>
          <p:nvPr/>
        </p:nvSpPr>
        <p:spPr>
          <a:xfrm>
            <a:off x="6517025" y="2452525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Challenges: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41"/>
          <p:cNvSpPr txBox="1"/>
          <p:nvPr/>
        </p:nvSpPr>
        <p:spPr>
          <a:xfrm>
            <a:off x="5681050" y="2852725"/>
            <a:ext cx="322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Ambiguity, Synonyms, Sarcasm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Errors in text or speech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Colloquialisms and slang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Domain-specific language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Low-resource languages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0" name="Google Shape;1210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3725" y="3037750"/>
            <a:ext cx="3916701" cy="16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41"/>
          <p:cNvSpPr txBox="1"/>
          <p:nvPr/>
        </p:nvSpPr>
        <p:spPr>
          <a:xfrm>
            <a:off x="389475" y="1687700"/>
            <a:ext cx="28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41"/>
          <p:cNvSpPr txBox="1"/>
          <p:nvPr/>
        </p:nvSpPr>
        <p:spPr>
          <a:xfrm>
            <a:off x="172100" y="1556225"/>
            <a:ext cx="5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meaning can be used in different ways.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41"/>
          <p:cNvSpPr txBox="1"/>
          <p:nvPr/>
        </p:nvSpPr>
        <p:spPr>
          <a:xfrm>
            <a:off x="172100" y="2013425"/>
            <a:ext cx="5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instance, it can be used to trigger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system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4" name="Google Shape;1214;p41"/>
          <p:cNvSpPr txBox="1"/>
          <p:nvPr/>
        </p:nvSpPr>
        <p:spPr>
          <a:xfrm>
            <a:off x="172100" y="2470625"/>
            <a:ext cx="5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can also be used for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intent detection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slot filling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5" name="Google Shape;1215;p41"/>
          <p:cNvSpPr/>
          <p:nvPr/>
        </p:nvSpPr>
        <p:spPr>
          <a:xfrm>
            <a:off x="4170425" y="3276500"/>
            <a:ext cx="349500" cy="218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41"/>
          <p:cNvSpPr txBox="1"/>
          <p:nvPr/>
        </p:nvSpPr>
        <p:spPr>
          <a:xfrm>
            <a:off x="4601888" y="3185750"/>
            <a:ext cx="6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7" name="Google Shape;1217;p41"/>
          <p:cNvSpPr/>
          <p:nvPr/>
        </p:nvSpPr>
        <p:spPr>
          <a:xfrm>
            <a:off x="4170425" y="3962300"/>
            <a:ext cx="349500" cy="21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41"/>
          <p:cNvSpPr txBox="1"/>
          <p:nvPr/>
        </p:nvSpPr>
        <p:spPr>
          <a:xfrm>
            <a:off x="4601902" y="3871550"/>
            <a:ext cx="7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9" name="Google Shape;1219;p41"/>
          <p:cNvSpPr txBox="1"/>
          <p:nvPr/>
        </p:nvSpPr>
        <p:spPr>
          <a:xfrm>
            <a:off x="172100" y="4680425"/>
            <a:ext cx="56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this case, the goal is to fill a predefined semantic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ontology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2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grpSp>
        <p:nvGrpSpPr>
          <p:cNvPr id="1225" name="Google Shape;1225;p42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1226" name="Google Shape;1226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7" name="Google Shape;1227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8" name="Google Shape;1228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9" name="Google Shape;1229;p42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40" name="Google Shape;1240;p42"/>
            <p:cNvCxnSpPr>
              <a:stCxn id="1227" idx="3"/>
              <a:endCxn id="1229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1" name="Google Shape;1241;p42"/>
            <p:cNvCxnSpPr>
              <a:endCxn id="1230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2" name="Google Shape;1242;p42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3" name="Google Shape;1243;p42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4" name="Google Shape;1244;p42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5" name="Google Shape;1245;p42"/>
            <p:cNvCxnSpPr>
              <a:stCxn id="1233" idx="2"/>
              <a:endCxn id="1234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6" name="Google Shape;1246;p42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7" name="Google Shape;1247;p42"/>
            <p:cNvCxnSpPr>
              <a:stCxn id="1235" idx="1"/>
              <a:endCxn id="1236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8" name="Google Shape;1248;p42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9" name="Google Shape;1249;p42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50" name="Google Shape;1250;p42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51" name="Google Shape;1251;p42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52" name="Google Shape;1252;p42"/>
            <p:cNvCxnSpPr>
              <a:stCxn id="1228" idx="0"/>
              <a:endCxn id="1226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53" name="Google Shape;1253;p42"/>
            <p:cNvCxnSpPr>
              <a:stCxn id="1226" idx="0"/>
              <a:endCxn id="1227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254" name="Google Shape;1254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5" name="Google Shape;1255;p42"/>
          <p:cNvSpPr/>
          <p:nvPr/>
        </p:nvSpPr>
        <p:spPr>
          <a:xfrm>
            <a:off x="7870025" y="1818475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42"/>
          <p:cNvSpPr txBox="1"/>
          <p:nvPr/>
        </p:nvSpPr>
        <p:spPr>
          <a:xfrm>
            <a:off x="172100" y="794225"/>
            <a:ext cx="5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system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aims to reply to requests from users.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42"/>
          <p:cNvSpPr txBox="1"/>
          <p:nvPr/>
        </p:nvSpPr>
        <p:spPr>
          <a:xfrm>
            <a:off x="172100" y="1251425"/>
            <a:ext cx="5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the core part of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conversational AI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system.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8" name="Google Shape;1258;p42"/>
          <p:cNvSpPr txBox="1"/>
          <p:nvPr/>
        </p:nvSpPr>
        <p:spPr>
          <a:xfrm>
            <a:off x="139150" y="3189975"/>
            <a:ext cx="89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 systems have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architectures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according to their goals (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task-oriented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open-domain dialogue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systems).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42"/>
          <p:cNvSpPr/>
          <p:nvPr/>
        </p:nvSpPr>
        <p:spPr>
          <a:xfrm>
            <a:off x="1980325" y="1939275"/>
            <a:ext cx="1102200" cy="60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0" name="Google Shape;1260;p42"/>
          <p:cNvCxnSpPr>
            <a:endCxn id="1259" idx="1"/>
          </p:cNvCxnSpPr>
          <p:nvPr/>
        </p:nvCxnSpPr>
        <p:spPr>
          <a:xfrm>
            <a:off x="1601725" y="2239725"/>
            <a:ext cx="378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1" name="Google Shape;1261;p42"/>
          <p:cNvSpPr txBox="1"/>
          <p:nvPr/>
        </p:nvSpPr>
        <p:spPr>
          <a:xfrm>
            <a:off x="667975" y="1895475"/>
            <a:ext cx="97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Hi, I want to reserve a restaurant today.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2" name="Google Shape;1262;p42"/>
          <p:cNvCxnSpPr/>
          <p:nvPr/>
        </p:nvCxnSpPr>
        <p:spPr>
          <a:xfrm>
            <a:off x="3125800" y="2239850"/>
            <a:ext cx="378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3" name="Google Shape;1263;p42"/>
          <p:cNvSpPr txBox="1"/>
          <p:nvPr/>
        </p:nvSpPr>
        <p:spPr>
          <a:xfrm>
            <a:off x="3504400" y="1917050"/>
            <a:ext cx="97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Which kind of food do you want to eat?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4" name="Google Shape;1264;p42"/>
          <p:cNvCxnSpPr>
            <a:endCxn id="1259" idx="2"/>
          </p:cNvCxnSpPr>
          <p:nvPr/>
        </p:nvCxnSpPr>
        <p:spPr>
          <a:xfrm rot="10800000">
            <a:off x="2531425" y="2541975"/>
            <a:ext cx="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5" name="Google Shape;1265;p42"/>
          <p:cNvSpPr txBox="1"/>
          <p:nvPr/>
        </p:nvSpPr>
        <p:spPr>
          <a:xfrm>
            <a:off x="2223325" y="2695875"/>
            <a:ext cx="85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History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6" name="Google Shape;1266;p42"/>
          <p:cNvSpPr txBox="1"/>
          <p:nvPr/>
        </p:nvSpPr>
        <p:spPr>
          <a:xfrm>
            <a:off x="139150" y="4028175"/>
            <a:ext cx="90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some cases, the dialogue is implemented with a single neural network (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end-to-end dialogue systems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42"/>
          <p:cNvSpPr txBox="1"/>
          <p:nvPr/>
        </p:nvSpPr>
        <p:spPr>
          <a:xfrm>
            <a:off x="139150" y="4409175"/>
            <a:ext cx="900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Often, the dialogue system involves a bunch of submodules (e.g,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 state tracker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generation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 management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etc).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Historical Notes</a:t>
            </a:r>
            <a:endParaRPr sz="2600"/>
          </a:p>
        </p:txBody>
      </p:sp>
      <p:sp>
        <p:nvSpPr>
          <p:cNvPr id="113" name="Google Shape;113;p4"/>
          <p:cNvSpPr txBox="1"/>
          <p:nvPr/>
        </p:nvSpPr>
        <p:spPr>
          <a:xfrm>
            <a:off x="467100" y="1037313"/>
            <a:ext cx="83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Humanity has long dreamed about creating </a:t>
            </a:r>
            <a:r>
              <a:rPr b="1" i="0" lang="en-GB" sz="14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intelligent</a:t>
            </a:r>
            <a:r>
              <a:rPr b="0" i="0" lang="en-GB" sz="14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14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machines</a:t>
            </a:r>
            <a:r>
              <a:rPr b="0" i="0" lang="en-GB" sz="1400" u="none" cap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 able to converse with us.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50" y="2049537"/>
            <a:ext cx="1880499" cy="129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9125" y="1877238"/>
            <a:ext cx="1734107" cy="21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3400" y="1975785"/>
            <a:ext cx="967474" cy="190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3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Dialogue</a:t>
            </a:r>
            <a:endParaRPr sz="2600"/>
          </a:p>
        </p:txBody>
      </p:sp>
      <p:grpSp>
        <p:nvGrpSpPr>
          <p:cNvPr id="1273" name="Google Shape;1273;p43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1274" name="Google Shape;1274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6" name="Google Shape;1276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7" name="Google Shape;1277;p43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3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3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3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3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3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3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3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8" name="Google Shape;1288;p43"/>
            <p:cNvCxnSpPr>
              <a:stCxn id="1275" idx="3"/>
              <a:endCxn id="1277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89" name="Google Shape;1289;p43"/>
            <p:cNvCxnSpPr>
              <a:endCxn id="1278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0" name="Google Shape;1290;p43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1" name="Google Shape;1291;p43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2" name="Google Shape;1292;p43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3" name="Google Shape;1293;p43"/>
            <p:cNvCxnSpPr>
              <a:stCxn id="1281" idx="2"/>
              <a:endCxn id="1282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4" name="Google Shape;1294;p43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5" name="Google Shape;1295;p43"/>
            <p:cNvCxnSpPr>
              <a:stCxn id="1283" idx="1"/>
              <a:endCxn id="1284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6" name="Google Shape;1296;p43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7" name="Google Shape;1297;p43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8" name="Google Shape;1298;p43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9" name="Google Shape;1299;p43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00" name="Google Shape;1300;p43"/>
            <p:cNvCxnSpPr>
              <a:stCxn id="1276" idx="0"/>
              <a:endCxn id="1274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01" name="Google Shape;1301;p43"/>
            <p:cNvCxnSpPr>
              <a:stCxn id="1274" idx="0"/>
              <a:endCxn id="1275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302" name="Google Shape;1302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3" name="Google Shape;1303;p43"/>
          <p:cNvSpPr/>
          <p:nvPr/>
        </p:nvSpPr>
        <p:spPr>
          <a:xfrm>
            <a:off x="7870025" y="1818475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43"/>
          <p:cNvSpPr txBox="1"/>
          <p:nvPr/>
        </p:nvSpPr>
        <p:spPr>
          <a:xfrm>
            <a:off x="172100" y="794225"/>
            <a:ext cx="5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system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aims to reply to requests from users.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p43"/>
          <p:cNvSpPr txBox="1"/>
          <p:nvPr/>
        </p:nvSpPr>
        <p:spPr>
          <a:xfrm>
            <a:off x="172100" y="1251425"/>
            <a:ext cx="5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the core part of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conversational AI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system.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p43"/>
          <p:cNvSpPr/>
          <p:nvPr/>
        </p:nvSpPr>
        <p:spPr>
          <a:xfrm>
            <a:off x="1980325" y="2015475"/>
            <a:ext cx="1102200" cy="60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7" name="Google Shape;1307;p43"/>
          <p:cNvCxnSpPr>
            <a:endCxn id="1306" idx="1"/>
          </p:cNvCxnSpPr>
          <p:nvPr/>
        </p:nvCxnSpPr>
        <p:spPr>
          <a:xfrm>
            <a:off x="1601725" y="2315925"/>
            <a:ext cx="378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08" name="Google Shape;1308;p43"/>
          <p:cNvSpPr txBox="1"/>
          <p:nvPr/>
        </p:nvSpPr>
        <p:spPr>
          <a:xfrm>
            <a:off x="667975" y="1971675"/>
            <a:ext cx="97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Hi, I want to reserve a restaurant today.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9" name="Google Shape;1309;p43"/>
          <p:cNvCxnSpPr/>
          <p:nvPr/>
        </p:nvCxnSpPr>
        <p:spPr>
          <a:xfrm>
            <a:off x="3125800" y="2316050"/>
            <a:ext cx="378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10" name="Google Shape;1310;p43"/>
          <p:cNvSpPr txBox="1"/>
          <p:nvPr/>
        </p:nvSpPr>
        <p:spPr>
          <a:xfrm>
            <a:off x="3504400" y="1993250"/>
            <a:ext cx="97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Which kind of food do you want to eat?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11" name="Google Shape;1311;p43"/>
          <p:cNvCxnSpPr>
            <a:endCxn id="1306" idx="2"/>
          </p:cNvCxnSpPr>
          <p:nvPr/>
        </p:nvCxnSpPr>
        <p:spPr>
          <a:xfrm rot="10800000">
            <a:off x="2531425" y="2618175"/>
            <a:ext cx="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12" name="Google Shape;1312;p43"/>
          <p:cNvSpPr txBox="1"/>
          <p:nvPr/>
        </p:nvSpPr>
        <p:spPr>
          <a:xfrm>
            <a:off x="2223325" y="2772075"/>
            <a:ext cx="85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Dialogue History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3" name="Google Shape;1313;p43"/>
          <p:cNvSpPr txBox="1"/>
          <p:nvPr/>
        </p:nvSpPr>
        <p:spPr>
          <a:xfrm>
            <a:off x="604250" y="3213800"/>
            <a:ext cx="5688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Challenges:</a:t>
            </a:r>
            <a:endParaRPr b="0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Efficiency Most neural approaches.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Generating reasonable, consistent, and empathetic, engaging responses.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Robustness against speech recognition errors.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 common sense knowledge and reasoning.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4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Synthesis</a:t>
            </a:r>
            <a:endParaRPr sz="2600"/>
          </a:p>
        </p:txBody>
      </p:sp>
      <p:grpSp>
        <p:nvGrpSpPr>
          <p:cNvPr id="1319" name="Google Shape;1319;p44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1320" name="Google Shape;1320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2" name="Google Shape;1322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3" name="Google Shape;1323;p44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4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4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4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4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4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44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4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4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34" name="Google Shape;1334;p44"/>
            <p:cNvCxnSpPr>
              <a:stCxn id="1321" idx="3"/>
              <a:endCxn id="1323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35" name="Google Shape;1335;p44"/>
            <p:cNvCxnSpPr>
              <a:endCxn id="1324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36" name="Google Shape;1336;p44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37" name="Google Shape;1337;p44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38" name="Google Shape;1338;p44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39" name="Google Shape;1339;p44"/>
            <p:cNvCxnSpPr>
              <a:stCxn id="1327" idx="2"/>
              <a:endCxn id="1328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40" name="Google Shape;1340;p44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41" name="Google Shape;1341;p44"/>
            <p:cNvCxnSpPr>
              <a:stCxn id="1329" idx="1"/>
              <a:endCxn id="1330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42" name="Google Shape;1342;p44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43" name="Google Shape;1343;p44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44" name="Google Shape;1344;p44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45" name="Google Shape;1345;p44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46" name="Google Shape;1346;p44"/>
            <p:cNvCxnSpPr>
              <a:stCxn id="1322" idx="0"/>
              <a:endCxn id="1320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47" name="Google Shape;1347;p44"/>
            <p:cNvCxnSpPr>
              <a:stCxn id="1320" idx="0"/>
              <a:endCxn id="1321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348" name="Google Shape;1348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9" name="Google Shape;1349;p44"/>
          <p:cNvSpPr/>
          <p:nvPr/>
        </p:nvSpPr>
        <p:spPr>
          <a:xfrm>
            <a:off x="7263125" y="1824025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4"/>
          <p:cNvSpPr txBox="1"/>
          <p:nvPr/>
        </p:nvSpPr>
        <p:spPr>
          <a:xfrm>
            <a:off x="172100" y="794225"/>
            <a:ext cx="53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Synthesis converts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into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signal (text-to-speech).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1" name="Google Shape;1351;p44"/>
          <p:cNvSpPr/>
          <p:nvPr/>
        </p:nvSpPr>
        <p:spPr>
          <a:xfrm>
            <a:off x="1904125" y="1558275"/>
            <a:ext cx="1102200" cy="60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Synthesis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2" name="Google Shape;1352;p44"/>
          <p:cNvCxnSpPr>
            <a:endCxn id="1351" idx="1"/>
          </p:cNvCxnSpPr>
          <p:nvPr/>
        </p:nvCxnSpPr>
        <p:spPr>
          <a:xfrm>
            <a:off x="1525525" y="1858725"/>
            <a:ext cx="378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53" name="Google Shape;1353;p44"/>
          <p:cNvCxnSpPr/>
          <p:nvPr/>
        </p:nvCxnSpPr>
        <p:spPr>
          <a:xfrm>
            <a:off x="3049600" y="1858850"/>
            <a:ext cx="378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54" name="Google Shape;1354;p44"/>
          <p:cNvSpPr txBox="1"/>
          <p:nvPr/>
        </p:nvSpPr>
        <p:spPr>
          <a:xfrm>
            <a:off x="528050" y="1536375"/>
            <a:ext cx="97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Which kind of food do you want to eat?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5" name="Google Shape;1355;p44"/>
          <p:cNvSpPr txBox="1"/>
          <p:nvPr/>
        </p:nvSpPr>
        <p:spPr>
          <a:xfrm>
            <a:off x="5783625" y="2722850"/>
            <a:ext cx="3365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Challenges:</a:t>
            </a:r>
            <a:endParaRPr b="0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Generating speech with good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prosody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(intonation, stress pattern, loudness variations, pausing, and rhythm).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Emotional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speech synthesis.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Low-resource languages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6" name="Google Shape;1356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02598" y="1488650"/>
            <a:ext cx="1606000" cy="74194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44"/>
          <p:cNvSpPr txBox="1"/>
          <p:nvPr/>
        </p:nvSpPr>
        <p:spPr>
          <a:xfrm>
            <a:off x="290950" y="2385625"/>
            <a:ext cx="56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the dominant approach to speech synthesis.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8" name="Google Shape;1358;p44"/>
          <p:cNvSpPr txBox="1"/>
          <p:nvPr/>
        </p:nvSpPr>
        <p:spPr>
          <a:xfrm>
            <a:off x="290950" y="2892425"/>
            <a:ext cx="50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Often, the system is composed of two submodules: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9" name="Google Shape;1359;p44"/>
          <p:cNvSpPr txBox="1"/>
          <p:nvPr/>
        </p:nvSpPr>
        <p:spPr>
          <a:xfrm>
            <a:off x="760400" y="3264525"/>
            <a:ext cx="49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0" name="Google Shape;1360;p44"/>
          <p:cNvCxnSpPr>
            <a:stCxn id="1359" idx="2"/>
          </p:cNvCxnSpPr>
          <p:nvPr/>
        </p:nvCxnSpPr>
        <p:spPr>
          <a:xfrm flipH="1">
            <a:off x="1005350" y="3618525"/>
            <a:ext cx="27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61" name="Google Shape;1361;p44"/>
          <p:cNvSpPr/>
          <p:nvPr/>
        </p:nvSpPr>
        <p:spPr>
          <a:xfrm>
            <a:off x="456950" y="3783025"/>
            <a:ext cx="1102200" cy="345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Model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2" name="Google Shape;1362;p44"/>
          <p:cNvCxnSpPr/>
          <p:nvPr/>
        </p:nvCxnSpPr>
        <p:spPr>
          <a:xfrm flipH="1">
            <a:off x="1005350" y="4151925"/>
            <a:ext cx="27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63" name="Google Shape;1363;p44"/>
          <p:cNvSpPr/>
          <p:nvPr/>
        </p:nvSpPr>
        <p:spPr>
          <a:xfrm>
            <a:off x="456950" y="4316425"/>
            <a:ext cx="1102200" cy="345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Vocoder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4" name="Google Shape;1364;p44"/>
          <p:cNvCxnSpPr/>
          <p:nvPr/>
        </p:nvCxnSpPr>
        <p:spPr>
          <a:xfrm flipH="1">
            <a:off x="1005350" y="4685325"/>
            <a:ext cx="27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65" name="Google Shape;1365;p44"/>
          <p:cNvSpPr txBox="1"/>
          <p:nvPr/>
        </p:nvSpPr>
        <p:spPr>
          <a:xfrm>
            <a:off x="670525" y="4849825"/>
            <a:ext cx="8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6" name="Google Shape;1366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91325" y="4792592"/>
            <a:ext cx="1284325" cy="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91324" y="4068399"/>
            <a:ext cx="1284325" cy="351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44"/>
          <p:cNvSpPr txBox="1"/>
          <p:nvPr/>
        </p:nvSpPr>
        <p:spPr>
          <a:xfrm>
            <a:off x="1706700" y="3801775"/>
            <a:ext cx="8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Spectrogram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9" name="Google Shape;1369;p44"/>
          <p:cNvSpPr txBox="1"/>
          <p:nvPr/>
        </p:nvSpPr>
        <p:spPr>
          <a:xfrm>
            <a:off x="1764475" y="4516400"/>
            <a:ext cx="8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Waveform</a:t>
            </a:r>
            <a:endParaRPr b="1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44"/>
          <p:cNvSpPr txBox="1"/>
          <p:nvPr/>
        </p:nvSpPr>
        <p:spPr>
          <a:xfrm>
            <a:off x="2955825" y="3609325"/>
            <a:ext cx="282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acoustic model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converts text into some speech representation (e.g. spectrogram)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44"/>
          <p:cNvSpPr txBox="1"/>
          <p:nvPr/>
        </p:nvSpPr>
        <p:spPr>
          <a:xfrm>
            <a:off x="2955825" y="4371325"/>
            <a:ext cx="282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vocoder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converts the speech representation into a waveform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2" name="Google Shape;1372;p44" title="Tacotron.wav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25863" y="124718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45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Generation Setup</a:t>
            </a:r>
            <a:endParaRPr sz="2600"/>
          </a:p>
        </p:txBody>
      </p:sp>
      <p:grpSp>
        <p:nvGrpSpPr>
          <p:cNvPr id="1378" name="Google Shape;1378;p45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1379" name="Google Shape;1379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0" name="Google Shape;1380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1" name="Google Shape;1381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2" name="Google Shape;1382;p45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93" name="Google Shape;1393;p45"/>
            <p:cNvCxnSpPr>
              <a:stCxn id="1380" idx="3"/>
              <a:endCxn id="1382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4" name="Google Shape;1394;p45"/>
            <p:cNvCxnSpPr>
              <a:endCxn id="1383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5" name="Google Shape;1395;p45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6" name="Google Shape;1396;p45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7" name="Google Shape;1397;p45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8" name="Google Shape;1398;p45"/>
            <p:cNvCxnSpPr>
              <a:stCxn id="1386" idx="2"/>
              <a:endCxn id="1387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9" name="Google Shape;1399;p45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0" name="Google Shape;1400;p45"/>
            <p:cNvCxnSpPr>
              <a:stCxn id="1388" idx="1"/>
              <a:endCxn id="1389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1" name="Google Shape;1401;p45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2" name="Google Shape;1402;p45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3" name="Google Shape;1403;p45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4" name="Google Shape;1404;p45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5" name="Google Shape;1405;p45"/>
            <p:cNvCxnSpPr>
              <a:stCxn id="1381" idx="0"/>
              <a:endCxn id="1379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6" name="Google Shape;1406;p45"/>
            <p:cNvCxnSpPr>
              <a:stCxn id="1379" idx="0"/>
              <a:endCxn id="1380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407" name="Google Shape;1407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8" name="Google Shape;1408;p45"/>
          <p:cNvSpPr/>
          <p:nvPr/>
        </p:nvSpPr>
        <p:spPr>
          <a:xfrm>
            <a:off x="6679625" y="181290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45"/>
          <p:cNvSpPr txBox="1"/>
          <p:nvPr/>
        </p:nvSpPr>
        <p:spPr>
          <a:xfrm>
            <a:off x="172100" y="794225"/>
            <a:ext cx="53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now want to play the digital speech signal generated by the speech synthesis system.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0" name="Google Shape;1410;p45"/>
          <p:cNvSpPr txBox="1"/>
          <p:nvPr/>
        </p:nvSpPr>
        <p:spPr>
          <a:xfrm>
            <a:off x="290950" y="1623625"/>
            <a:ext cx="443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operation is done with a setup that includes the following modules: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45"/>
          <p:cNvSpPr txBox="1"/>
          <p:nvPr/>
        </p:nvSpPr>
        <p:spPr>
          <a:xfrm>
            <a:off x="560025" y="2522525"/>
            <a:ext cx="119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Digital Audio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2" name="Google Shape;1412;p45"/>
          <p:cNvCxnSpPr/>
          <p:nvPr/>
        </p:nvCxnSpPr>
        <p:spPr>
          <a:xfrm flipH="1">
            <a:off x="1006700" y="2856525"/>
            <a:ext cx="27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3" name="Google Shape;1413;p45"/>
          <p:cNvSpPr/>
          <p:nvPr/>
        </p:nvSpPr>
        <p:spPr>
          <a:xfrm>
            <a:off x="304550" y="3021025"/>
            <a:ext cx="1446600" cy="345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Digital-to-Analog Conversion (DAC)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4" name="Google Shape;1414;p45"/>
          <p:cNvCxnSpPr/>
          <p:nvPr/>
        </p:nvCxnSpPr>
        <p:spPr>
          <a:xfrm flipH="1">
            <a:off x="1005350" y="3389925"/>
            <a:ext cx="27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5" name="Google Shape;1415;p45"/>
          <p:cNvSpPr/>
          <p:nvPr/>
        </p:nvSpPr>
        <p:spPr>
          <a:xfrm>
            <a:off x="304550" y="3554425"/>
            <a:ext cx="1446600" cy="345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Loudspeaker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6" name="Google Shape;1416;p45"/>
          <p:cNvCxnSpPr/>
          <p:nvPr/>
        </p:nvCxnSpPr>
        <p:spPr>
          <a:xfrm flipH="1">
            <a:off x="1005350" y="3923325"/>
            <a:ext cx="27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17" name="Google Shape;141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709212" y="3982237"/>
            <a:ext cx="546500" cy="8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45"/>
          <p:cNvSpPr/>
          <p:nvPr/>
        </p:nvSpPr>
        <p:spPr>
          <a:xfrm>
            <a:off x="245750" y="2952525"/>
            <a:ext cx="1564200" cy="465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45"/>
          <p:cNvSpPr txBox="1"/>
          <p:nvPr/>
        </p:nvSpPr>
        <p:spPr>
          <a:xfrm>
            <a:off x="2488250" y="2493800"/>
            <a:ext cx="64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DACs convert finite-precision time series data to a continually varying physical signal.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45"/>
          <p:cNvSpPr txBox="1"/>
          <p:nvPr/>
        </p:nvSpPr>
        <p:spPr>
          <a:xfrm>
            <a:off x="5518400" y="3068775"/>
            <a:ext cx="3478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common approach is to use the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pulse-width modulator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generates a voltage signal whose duration is determined by the digital input code (high digital numbers, longer duration).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low-pass analog filte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is then applied.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1" name="Google Shape;1421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2598" y="3189650"/>
            <a:ext cx="2861001" cy="15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6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Generation Setup</a:t>
            </a:r>
            <a:endParaRPr sz="2600"/>
          </a:p>
        </p:txBody>
      </p:sp>
      <p:grpSp>
        <p:nvGrpSpPr>
          <p:cNvPr id="1427" name="Google Shape;1427;p46"/>
          <p:cNvGrpSpPr/>
          <p:nvPr/>
        </p:nvGrpSpPr>
        <p:grpSpPr>
          <a:xfrm>
            <a:off x="5681041" y="818760"/>
            <a:ext cx="3277768" cy="1314077"/>
            <a:chOff x="1261500" y="1657088"/>
            <a:chExt cx="5878350" cy="1987112"/>
          </a:xfrm>
        </p:grpSpPr>
        <p:pic>
          <p:nvPicPr>
            <p:cNvPr id="1428" name="Google Shape;1428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0" name="Google Shape;1430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1" name="Google Shape;1431;p46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6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6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42" name="Google Shape;1442;p46"/>
            <p:cNvCxnSpPr>
              <a:stCxn id="1429" idx="3"/>
              <a:endCxn id="1431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3" name="Google Shape;1443;p46"/>
            <p:cNvCxnSpPr>
              <a:endCxn id="1432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4" name="Google Shape;1444;p46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5" name="Google Shape;1445;p46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6" name="Google Shape;1446;p46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7" name="Google Shape;1447;p46"/>
            <p:cNvCxnSpPr>
              <a:stCxn id="1435" idx="2"/>
              <a:endCxn id="1436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8" name="Google Shape;1448;p46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49" name="Google Shape;1449;p46"/>
            <p:cNvCxnSpPr>
              <a:stCxn id="1437" idx="1"/>
              <a:endCxn id="1438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50" name="Google Shape;1450;p46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51" name="Google Shape;1451;p46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52" name="Google Shape;1452;p46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53" name="Google Shape;1453;p46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54" name="Google Shape;1454;p46"/>
            <p:cNvCxnSpPr>
              <a:stCxn id="1430" idx="0"/>
              <a:endCxn id="1428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55" name="Google Shape;1455;p46"/>
            <p:cNvCxnSpPr>
              <a:stCxn id="1428" idx="0"/>
              <a:endCxn id="1429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456" name="Google Shape;1456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7" name="Google Shape;1457;p46"/>
          <p:cNvSpPr txBox="1"/>
          <p:nvPr/>
        </p:nvSpPr>
        <p:spPr>
          <a:xfrm>
            <a:off x="172100" y="794225"/>
            <a:ext cx="53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loudspeaker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converts an electrical audio signal into a corresponding acoustic wave.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8" name="Google Shape;1458;p46"/>
          <p:cNvSpPr txBox="1"/>
          <p:nvPr/>
        </p:nvSpPr>
        <p:spPr>
          <a:xfrm>
            <a:off x="290950" y="1623625"/>
            <a:ext cx="4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Loudspeaker systems vary enormously.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9" name="Google Shape;1459;p46"/>
          <p:cNvSpPr/>
          <p:nvPr/>
        </p:nvSpPr>
        <p:spPr>
          <a:xfrm>
            <a:off x="6679625" y="1812900"/>
            <a:ext cx="548700" cy="345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46"/>
          <p:cNvSpPr txBox="1"/>
          <p:nvPr/>
        </p:nvSpPr>
        <p:spPr>
          <a:xfrm>
            <a:off x="851700" y="4219450"/>
            <a:ext cx="117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Moving coil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46"/>
          <p:cNvSpPr txBox="1"/>
          <p:nvPr/>
        </p:nvSpPr>
        <p:spPr>
          <a:xfrm>
            <a:off x="4220325" y="4604925"/>
            <a:ext cx="111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Electrostatic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2" name="Google Shape;1462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969" y="2208750"/>
            <a:ext cx="2272592" cy="19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2212" y="2158200"/>
            <a:ext cx="1600325" cy="24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7"/>
          <p:cNvSpPr txBox="1"/>
          <p:nvPr>
            <p:ph type="title"/>
          </p:nvPr>
        </p:nvSpPr>
        <p:spPr>
          <a:xfrm>
            <a:off x="170000" y="1960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Multiple Interactions</a:t>
            </a:r>
            <a:endParaRPr sz="2600"/>
          </a:p>
        </p:txBody>
      </p:sp>
      <p:pic>
        <p:nvPicPr>
          <p:cNvPr id="1469" name="Google Shape;146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538" y="2919838"/>
            <a:ext cx="432625" cy="4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688" y="2114288"/>
            <a:ext cx="508325" cy="5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500" y="35527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47"/>
          <p:cNvSpPr/>
          <p:nvPr/>
        </p:nvSpPr>
        <p:spPr>
          <a:xfrm>
            <a:off x="1300050" y="2148363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47"/>
          <p:cNvSpPr/>
          <p:nvPr/>
        </p:nvSpPr>
        <p:spPr>
          <a:xfrm>
            <a:off x="2366850" y="21578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Recording Setup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47"/>
          <p:cNvSpPr/>
          <p:nvPr/>
        </p:nvSpPr>
        <p:spPr>
          <a:xfrm>
            <a:off x="3433650" y="21578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Activity Detection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47"/>
          <p:cNvSpPr/>
          <p:nvPr/>
        </p:nvSpPr>
        <p:spPr>
          <a:xfrm>
            <a:off x="4500450" y="21578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7"/>
          <p:cNvSpPr/>
          <p:nvPr/>
        </p:nvSpPr>
        <p:spPr>
          <a:xfrm>
            <a:off x="5567250" y="21578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 Spotting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47"/>
          <p:cNvSpPr/>
          <p:nvPr/>
        </p:nvSpPr>
        <p:spPr>
          <a:xfrm>
            <a:off x="5567250" y="291985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47"/>
          <p:cNvSpPr/>
          <p:nvPr/>
        </p:nvSpPr>
        <p:spPr>
          <a:xfrm>
            <a:off x="5567250" y="36688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Spoken Language Understanding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47"/>
          <p:cNvSpPr/>
          <p:nvPr/>
        </p:nvSpPr>
        <p:spPr>
          <a:xfrm>
            <a:off x="4500450" y="36688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47"/>
          <p:cNvSpPr/>
          <p:nvPr/>
        </p:nvSpPr>
        <p:spPr>
          <a:xfrm>
            <a:off x="3433650" y="36688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Synthesis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47"/>
          <p:cNvSpPr/>
          <p:nvPr/>
        </p:nvSpPr>
        <p:spPr>
          <a:xfrm>
            <a:off x="2366850" y="3668800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GB" sz="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Generation Setup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47"/>
          <p:cNvSpPr/>
          <p:nvPr/>
        </p:nvSpPr>
        <p:spPr>
          <a:xfrm>
            <a:off x="1302213" y="3668788"/>
            <a:ext cx="810600" cy="43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Environment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3" name="Google Shape;1483;p47"/>
          <p:cNvCxnSpPr>
            <a:stCxn id="1470" idx="3"/>
            <a:endCxn id="1472" idx="1"/>
          </p:cNvCxnSpPr>
          <p:nvPr/>
        </p:nvCxnSpPr>
        <p:spPr>
          <a:xfrm flipH="1" rot="10800000">
            <a:off x="1028013" y="2364551"/>
            <a:ext cx="272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4" name="Google Shape;1484;p47"/>
          <p:cNvCxnSpPr>
            <a:endCxn id="1473" idx="1"/>
          </p:cNvCxnSpPr>
          <p:nvPr/>
        </p:nvCxnSpPr>
        <p:spPr>
          <a:xfrm>
            <a:off x="2110650" y="23693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5" name="Google Shape;1485;p47"/>
          <p:cNvCxnSpPr/>
          <p:nvPr/>
        </p:nvCxnSpPr>
        <p:spPr>
          <a:xfrm>
            <a:off x="3177450" y="23693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6" name="Google Shape;1486;p47"/>
          <p:cNvCxnSpPr/>
          <p:nvPr/>
        </p:nvCxnSpPr>
        <p:spPr>
          <a:xfrm>
            <a:off x="4244250" y="23693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7" name="Google Shape;1487;p47"/>
          <p:cNvCxnSpPr/>
          <p:nvPr/>
        </p:nvCxnSpPr>
        <p:spPr>
          <a:xfrm>
            <a:off x="5311050" y="2369350"/>
            <a:ext cx="256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8" name="Google Shape;1488;p47"/>
          <p:cNvCxnSpPr>
            <a:stCxn id="1476" idx="2"/>
            <a:endCxn id="1477" idx="0"/>
          </p:cNvCxnSpPr>
          <p:nvPr/>
        </p:nvCxnSpPr>
        <p:spPr>
          <a:xfrm>
            <a:off x="5972550" y="25904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9" name="Google Shape;1489;p47"/>
          <p:cNvCxnSpPr/>
          <p:nvPr/>
        </p:nvCxnSpPr>
        <p:spPr>
          <a:xfrm>
            <a:off x="5972550" y="3352450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0" name="Google Shape;1490;p47"/>
          <p:cNvCxnSpPr>
            <a:stCxn id="1478" idx="1"/>
            <a:endCxn id="1479" idx="3"/>
          </p:cNvCxnSpPr>
          <p:nvPr/>
        </p:nvCxnSpPr>
        <p:spPr>
          <a:xfrm rot="10800000">
            <a:off x="5311050" y="38851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1" name="Google Shape;1491;p47"/>
          <p:cNvCxnSpPr/>
          <p:nvPr/>
        </p:nvCxnSpPr>
        <p:spPr>
          <a:xfrm rot="10800000">
            <a:off x="4244250" y="38851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2" name="Google Shape;1492;p47"/>
          <p:cNvCxnSpPr/>
          <p:nvPr/>
        </p:nvCxnSpPr>
        <p:spPr>
          <a:xfrm rot="10800000">
            <a:off x="3177450" y="38851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3" name="Google Shape;1493;p47"/>
          <p:cNvCxnSpPr/>
          <p:nvPr/>
        </p:nvCxnSpPr>
        <p:spPr>
          <a:xfrm rot="10800000">
            <a:off x="2110650" y="38851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4" name="Google Shape;1494;p47"/>
          <p:cNvCxnSpPr/>
          <p:nvPr/>
        </p:nvCxnSpPr>
        <p:spPr>
          <a:xfrm rot="10800000">
            <a:off x="1043850" y="3885100"/>
            <a:ext cx="2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5" name="Google Shape;1495;p47"/>
          <p:cNvCxnSpPr>
            <a:stCxn id="1471" idx="0"/>
            <a:endCxn id="1469" idx="2"/>
          </p:cNvCxnSpPr>
          <p:nvPr/>
        </p:nvCxnSpPr>
        <p:spPr>
          <a:xfrm rot="10800000">
            <a:off x="773850" y="3352600"/>
            <a:ext cx="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6" name="Google Shape;1496;p47"/>
          <p:cNvCxnSpPr>
            <a:stCxn id="1469" idx="0"/>
            <a:endCxn id="1470" idx="2"/>
          </p:cNvCxnSpPr>
          <p:nvPr/>
        </p:nvCxnSpPr>
        <p:spPr>
          <a:xfrm rot="10800000">
            <a:off x="773851" y="2622538"/>
            <a:ext cx="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97" name="Google Shape;149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9950" y="2673025"/>
            <a:ext cx="810601" cy="926253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47"/>
          <p:cNvSpPr txBox="1"/>
          <p:nvPr/>
        </p:nvSpPr>
        <p:spPr>
          <a:xfrm>
            <a:off x="172100" y="794225"/>
            <a:ext cx="80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signal emitted by the loudspeaker is propagated into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acoustic environment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9" name="Google Shape;1499;p47"/>
          <p:cNvSpPr txBox="1"/>
          <p:nvPr/>
        </p:nvSpPr>
        <p:spPr>
          <a:xfrm>
            <a:off x="172100" y="1251425"/>
            <a:ext cx="82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user capture it, and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brain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elaborates on it and thinks about a reply.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47"/>
          <p:cNvSpPr txBox="1"/>
          <p:nvPr/>
        </p:nvSpPr>
        <p:spPr>
          <a:xfrm>
            <a:off x="6649875" y="2140150"/>
            <a:ext cx="208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user then generates a speech signal again.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1" name="Google Shape;1501;p47"/>
          <p:cNvSpPr txBox="1"/>
          <p:nvPr/>
        </p:nvSpPr>
        <p:spPr>
          <a:xfrm>
            <a:off x="6746650" y="3269500"/>
            <a:ext cx="227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iterate over all these modules until the conversation ends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8"/>
          <p:cNvSpPr txBox="1"/>
          <p:nvPr/>
        </p:nvSpPr>
        <p:spPr>
          <a:xfrm>
            <a:off x="1511325" y="1664675"/>
            <a:ext cx="658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Introduction to SpeechBrain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What is SpeechBrain?</a:t>
            </a:r>
            <a:endParaRPr sz="2600"/>
          </a:p>
        </p:txBody>
      </p:sp>
      <p:sp>
        <p:nvSpPr>
          <p:cNvPr id="1513" name="Google Shape;1513;p49"/>
          <p:cNvSpPr txBox="1"/>
          <p:nvPr>
            <p:ph type="title"/>
          </p:nvPr>
        </p:nvSpPr>
        <p:spPr>
          <a:xfrm>
            <a:off x="70350" y="0"/>
            <a:ext cx="82221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14" name="Google Shape;1514;p49"/>
          <p:cNvSpPr txBox="1"/>
          <p:nvPr/>
        </p:nvSpPr>
        <p:spPr>
          <a:xfrm>
            <a:off x="369575" y="1054125"/>
            <a:ext cx="834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-GB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SpeechBrain </a:t>
            </a:r>
            <a:r>
              <a:rPr b="0" i="0" lang="en-GB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an </a:t>
            </a:r>
            <a:r>
              <a:rPr b="1" i="0" lang="en-GB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open-source</a:t>
            </a:r>
            <a:r>
              <a:rPr b="0" i="0" lang="en-GB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toolkit for </a:t>
            </a:r>
            <a:r>
              <a:rPr b="1" i="0" lang="en-GB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conversational AI</a:t>
            </a:r>
            <a:r>
              <a:rPr b="0" i="0" lang="en-GB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based on PyTorch.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49"/>
          <p:cNvSpPr txBox="1"/>
          <p:nvPr/>
        </p:nvSpPr>
        <p:spPr>
          <a:xfrm>
            <a:off x="434325" y="1830700"/>
            <a:ext cx="792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-GB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Goal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speed up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research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of these technologies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6" name="Google Shape;1516;p49"/>
          <p:cNvSpPr txBox="1"/>
          <p:nvPr/>
        </p:nvSpPr>
        <p:spPr>
          <a:xfrm>
            <a:off x="408575" y="2715675"/>
            <a:ext cx="826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Conversational AI requires combining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different technologies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7" name="Google Shape;1517;p49"/>
          <p:cNvSpPr txBox="1"/>
          <p:nvPr/>
        </p:nvSpPr>
        <p:spPr>
          <a:xfrm>
            <a:off x="4360175" y="3753525"/>
            <a:ext cx="333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SpeechBrain is designed for that!</a:t>
            </a:r>
            <a:endParaRPr b="0"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8" name="Google Shape;15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3000" y="1554375"/>
            <a:ext cx="832375" cy="83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9" name="Google Shape;1519;p49"/>
          <p:cNvGrpSpPr/>
          <p:nvPr/>
        </p:nvGrpSpPr>
        <p:grpSpPr>
          <a:xfrm>
            <a:off x="749366" y="3446435"/>
            <a:ext cx="3277768" cy="1314077"/>
            <a:chOff x="1261500" y="1657088"/>
            <a:chExt cx="5878350" cy="1987112"/>
          </a:xfrm>
        </p:grpSpPr>
        <p:pic>
          <p:nvPicPr>
            <p:cNvPr id="1520" name="Google Shape;1520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19538" y="2462638"/>
              <a:ext cx="432625" cy="43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1" name="Google Shape;1521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81688" y="1657088"/>
              <a:ext cx="508325" cy="5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2" name="Google Shape;1522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61500" y="30955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Google Shape;1523;p49"/>
            <p:cNvSpPr/>
            <p:nvPr/>
          </p:nvSpPr>
          <p:spPr>
            <a:xfrm>
              <a:off x="2062050" y="1691163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31288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Recording Setup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41956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Enhancement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52624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Activity Detection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6329250" y="1700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 Spotting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6329250" y="246265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0" i="0" lang="en-GB" sz="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Recognition</a:t>
              </a:r>
              <a:endParaRPr b="0" i="0" sz="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63292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"/>
                <a:buFont typeface="Arial"/>
                <a:buNone/>
              </a:pPr>
              <a:r>
                <a:rPr b="0" i="0" lang="en-GB" sz="2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Spoken Language Understanding</a:t>
              </a:r>
              <a:endParaRPr b="0" i="0" sz="2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52624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"/>
                <a:buFont typeface="Arial"/>
                <a:buNone/>
              </a:pPr>
              <a:r>
                <a:rPr b="0" i="0" lang="en-GB" sz="4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Dialogue</a:t>
              </a:r>
              <a:endParaRPr b="0" i="0" sz="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41956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-GB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Speech Synthesis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3128850" y="3211600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Loudspeaker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2064213" y="3211588"/>
              <a:ext cx="810600" cy="4326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r>
                <a:rPr b="0" i="0" lang="en-GB" sz="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Acoustic Environment</a:t>
              </a:r>
              <a:endParaRPr b="0" i="0" sz="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4" name="Google Shape;1534;p49"/>
            <p:cNvCxnSpPr>
              <a:stCxn id="1521" idx="3"/>
              <a:endCxn id="1523" idx="1"/>
            </p:cNvCxnSpPr>
            <p:nvPr/>
          </p:nvCxnSpPr>
          <p:spPr>
            <a:xfrm flipH="1" rot="10800000">
              <a:off x="1790013" y="1907351"/>
              <a:ext cx="2721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5" name="Google Shape;1535;p49"/>
            <p:cNvCxnSpPr>
              <a:endCxn id="1524" idx="1"/>
            </p:cNvCxnSpPr>
            <p:nvPr/>
          </p:nvCxnSpPr>
          <p:spPr>
            <a:xfrm>
              <a:off x="28726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6" name="Google Shape;1536;p49"/>
            <p:cNvCxnSpPr/>
            <p:nvPr/>
          </p:nvCxnSpPr>
          <p:spPr>
            <a:xfrm>
              <a:off x="39394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7" name="Google Shape;1537;p49"/>
            <p:cNvCxnSpPr/>
            <p:nvPr/>
          </p:nvCxnSpPr>
          <p:spPr>
            <a:xfrm>
              <a:off x="50062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8" name="Google Shape;1538;p49"/>
            <p:cNvCxnSpPr/>
            <p:nvPr/>
          </p:nvCxnSpPr>
          <p:spPr>
            <a:xfrm>
              <a:off x="6073050" y="1912150"/>
              <a:ext cx="2562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9" name="Google Shape;1539;p49"/>
            <p:cNvCxnSpPr>
              <a:stCxn id="1527" idx="2"/>
              <a:endCxn id="1528" idx="0"/>
            </p:cNvCxnSpPr>
            <p:nvPr/>
          </p:nvCxnSpPr>
          <p:spPr>
            <a:xfrm>
              <a:off x="6734550" y="2133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0" name="Google Shape;1540;p49"/>
            <p:cNvCxnSpPr/>
            <p:nvPr/>
          </p:nvCxnSpPr>
          <p:spPr>
            <a:xfrm>
              <a:off x="6734550" y="2895250"/>
              <a:ext cx="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1" name="Google Shape;1541;p49"/>
            <p:cNvCxnSpPr>
              <a:stCxn id="1529" idx="1"/>
              <a:endCxn id="1530" idx="3"/>
            </p:cNvCxnSpPr>
            <p:nvPr/>
          </p:nvCxnSpPr>
          <p:spPr>
            <a:xfrm rot="10800000">
              <a:off x="60730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2" name="Google Shape;1542;p49"/>
            <p:cNvCxnSpPr/>
            <p:nvPr/>
          </p:nvCxnSpPr>
          <p:spPr>
            <a:xfrm rot="10800000">
              <a:off x="50062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3" name="Google Shape;1543;p49"/>
            <p:cNvCxnSpPr/>
            <p:nvPr/>
          </p:nvCxnSpPr>
          <p:spPr>
            <a:xfrm rot="10800000">
              <a:off x="39394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4" name="Google Shape;1544;p49"/>
            <p:cNvCxnSpPr/>
            <p:nvPr/>
          </p:nvCxnSpPr>
          <p:spPr>
            <a:xfrm rot="10800000">
              <a:off x="28726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5" name="Google Shape;1545;p49"/>
            <p:cNvCxnSpPr/>
            <p:nvPr/>
          </p:nvCxnSpPr>
          <p:spPr>
            <a:xfrm rot="10800000">
              <a:off x="1805850" y="3427900"/>
              <a:ext cx="256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6" name="Google Shape;1546;p49"/>
            <p:cNvCxnSpPr>
              <a:stCxn id="1522" idx="0"/>
              <a:endCxn id="1520" idx="2"/>
            </p:cNvCxnSpPr>
            <p:nvPr/>
          </p:nvCxnSpPr>
          <p:spPr>
            <a:xfrm rot="10800000">
              <a:off x="1535850" y="2895400"/>
              <a:ext cx="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7" name="Google Shape;1547;p49"/>
            <p:cNvCxnSpPr>
              <a:stCxn id="1520" idx="0"/>
              <a:endCxn id="1521" idx="2"/>
            </p:cNvCxnSpPr>
            <p:nvPr/>
          </p:nvCxnSpPr>
          <p:spPr>
            <a:xfrm rot="10800000">
              <a:off x="1535851" y="2165338"/>
              <a:ext cx="0" cy="2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1548" name="Google Shape;1548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27250" y="2321060"/>
              <a:ext cx="1232197" cy="7027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What is SpeechBrain?</a:t>
            </a:r>
            <a:endParaRPr sz="2600"/>
          </a:p>
        </p:txBody>
      </p:sp>
      <p:sp>
        <p:nvSpPr>
          <p:cNvPr id="1554" name="Google Shape;1554;p50"/>
          <p:cNvSpPr/>
          <p:nvPr/>
        </p:nvSpPr>
        <p:spPr>
          <a:xfrm>
            <a:off x="5291500" y="1380675"/>
            <a:ext cx="351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want a toolkit that, like our brain,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recognizes speech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understands its content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emotions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speakers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converses with humans.</a:t>
            </a:r>
            <a:endParaRPr b="1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5" name="Google Shape;1555;p50"/>
          <p:cNvGrpSpPr/>
          <p:nvPr/>
        </p:nvGrpSpPr>
        <p:grpSpPr>
          <a:xfrm>
            <a:off x="387613" y="888203"/>
            <a:ext cx="4968772" cy="4103956"/>
            <a:chOff x="1510128" y="1860783"/>
            <a:chExt cx="3846395" cy="3131834"/>
          </a:xfrm>
        </p:grpSpPr>
        <p:cxnSp>
          <p:nvCxnSpPr>
            <p:cNvPr id="1556" name="Google Shape;1556;p50"/>
            <p:cNvCxnSpPr>
              <a:stCxn id="1557" idx="0"/>
              <a:endCxn id="1558" idx="0"/>
            </p:cNvCxnSpPr>
            <p:nvPr/>
          </p:nvCxnSpPr>
          <p:spPr>
            <a:xfrm>
              <a:off x="2993338" y="3962660"/>
              <a:ext cx="719100" cy="155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59" name="Google Shape;1559;p50"/>
            <p:cNvCxnSpPr>
              <a:stCxn id="1560" idx="0"/>
              <a:endCxn id="1561" idx="0"/>
            </p:cNvCxnSpPr>
            <p:nvPr/>
          </p:nvCxnSpPr>
          <p:spPr>
            <a:xfrm>
              <a:off x="1564728" y="3169586"/>
              <a:ext cx="709200" cy="174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62" name="Google Shape;1562;p50"/>
            <p:cNvCxnSpPr>
              <a:stCxn id="1561" idx="0"/>
              <a:endCxn id="1563" idx="0"/>
            </p:cNvCxnSpPr>
            <p:nvPr/>
          </p:nvCxnSpPr>
          <p:spPr>
            <a:xfrm rot="10800000">
              <a:off x="2217063" y="2865385"/>
              <a:ext cx="57000" cy="478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64" name="Google Shape;1564;p50"/>
            <p:cNvCxnSpPr>
              <a:stCxn id="1565" idx="0"/>
              <a:endCxn id="1566" idx="0"/>
            </p:cNvCxnSpPr>
            <p:nvPr/>
          </p:nvCxnSpPr>
          <p:spPr>
            <a:xfrm flipH="1">
              <a:off x="2528248" y="1860811"/>
              <a:ext cx="1134900" cy="104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67" name="Google Shape;1567;p50"/>
            <p:cNvCxnSpPr>
              <a:stCxn id="1568" idx="0"/>
              <a:endCxn id="1566" idx="0"/>
            </p:cNvCxnSpPr>
            <p:nvPr/>
          </p:nvCxnSpPr>
          <p:spPr>
            <a:xfrm flipH="1" rot="10800000">
              <a:off x="1834588" y="1964658"/>
              <a:ext cx="693600" cy="447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69" name="Google Shape;1569;p50"/>
            <p:cNvCxnSpPr>
              <a:stCxn id="1560" idx="0"/>
              <a:endCxn id="1570" idx="0"/>
            </p:cNvCxnSpPr>
            <p:nvPr/>
          </p:nvCxnSpPr>
          <p:spPr>
            <a:xfrm>
              <a:off x="1564728" y="3169586"/>
              <a:ext cx="288300" cy="610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71" name="Google Shape;1571;p50"/>
            <p:cNvCxnSpPr>
              <a:stCxn id="1572" idx="0"/>
              <a:endCxn id="1573" idx="0"/>
            </p:cNvCxnSpPr>
            <p:nvPr/>
          </p:nvCxnSpPr>
          <p:spPr>
            <a:xfrm flipH="1" rot="10800000">
              <a:off x="2118097" y="3671034"/>
              <a:ext cx="451200" cy="150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74" name="Google Shape;1574;p50"/>
            <p:cNvCxnSpPr>
              <a:stCxn id="1575" idx="0"/>
              <a:endCxn id="1573" idx="0"/>
            </p:cNvCxnSpPr>
            <p:nvPr/>
          </p:nvCxnSpPr>
          <p:spPr>
            <a:xfrm flipH="1" rot="10800000">
              <a:off x="2473677" y="3671082"/>
              <a:ext cx="95400" cy="42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76" name="Google Shape;1576;p50"/>
            <p:cNvCxnSpPr>
              <a:stCxn id="1575" idx="0"/>
              <a:endCxn id="1577" idx="0"/>
            </p:cNvCxnSpPr>
            <p:nvPr/>
          </p:nvCxnSpPr>
          <p:spPr>
            <a:xfrm>
              <a:off x="2473677" y="4099182"/>
              <a:ext cx="150000" cy="228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78" name="Google Shape;1578;p50"/>
            <p:cNvCxnSpPr>
              <a:stCxn id="1577" idx="0"/>
              <a:endCxn id="1558" idx="0"/>
            </p:cNvCxnSpPr>
            <p:nvPr/>
          </p:nvCxnSpPr>
          <p:spPr>
            <a:xfrm flipH="1" rot="10800000">
              <a:off x="2623739" y="4117804"/>
              <a:ext cx="1088700" cy="20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79" name="Google Shape;1579;p50"/>
            <p:cNvCxnSpPr>
              <a:stCxn id="1580" idx="0"/>
              <a:endCxn id="1581" idx="0"/>
            </p:cNvCxnSpPr>
            <p:nvPr/>
          </p:nvCxnSpPr>
          <p:spPr>
            <a:xfrm>
              <a:off x="4140960" y="4047198"/>
              <a:ext cx="693000" cy="176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82" name="Google Shape;1582;p50"/>
            <p:cNvCxnSpPr/>
            <p:nvPr/>
          </p:nvCxnSpPr>
          <p:spPr>
            <a:xfrm rot="10800000">
              <a:off x="3712154" y="4195624"/>
              <a:ext cx="591300" cy="752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83" name="Google Shape;1583;p50"/>
            <p:cNvCxnSpPr>
              <a:stCxn id="1584" idx="0"/>
              <a:endCxn id="1581" idx="0"/>
            </p:cNvCxnSpPr>
            <p:nvPr/>
          </p:nvCxnSpPr>
          <p:spPr>
            <a:xfrm flipH="1">
              <a:off x="4834033" y="3873918"/>
              <a:ext cx="412200" cy="349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85" name="Google Shape;1585;p50"/>
            <p:cNvCxnSpPr>
              <a:stCxn id="1586" idx="0"/>
              <a:endCxn id="1584" idx="0"/>
            </p:cNvCxnSpPr>
            <p:nvPr/>
          </p:nvCxnSpPr>
          <p:spPr>
            <a:xfrm flipH="1">
              <a:off x="5246273" y="3615576"/>
              <a:ext cx="63900" cy="258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87" name="Google Shape;1587;p50"/>
            <p:cNvCxnSpPr>
              <a:stCxn id="1588" idx="0"/>
              <a:endCxn id="1589" idx="0"/>
            </p:cNvCxnSpPr>
            <p:nvPr/>
          </p:nvCxnSpPr>
          <p:spPr>
            <a:xfrm>
              <a:off x="4625801" y="2284837"/>
              <a:ext cx="320100" cy="37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90" name="Google Shape;1590;p50"/>
            <p:cNvCxnSpPr>
              <a:stCxn id="1591" idx="0"/>
              <a:endCxn id="1588" idx="0"/>
            </p:cNvCxnSpPr>
            <p:nvPr/>
          </p:nvCxnSpPr>
          <p:spPr>
            <a:xfrm>
              <a:off x="4168044" y="2005577"/>
              <a:ext cx="457800" cy="27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92" name="Google Shape;1592;p50"/>
            <p:cNvCxnSpPr>
              <a:stCxn id="1593" idx="0"/>
              <a:endCxn id="1580" idx="0"/>
            </p:cNvCxnSpPr>
            <p:nvPr/>
          </p:nvCxnSpPr>
          <p:spPr>
            <a:xfrm rot="10800000">
              <a:off x="4141087" y="4047317"/>
              <a:ext cx="165600" cy="867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94" name="Google Shape;1594;p50"/>
            <p:cNvCxnSpPr>
              <a:stCxn id="1595" idx="0"/>
              <a:endCxn id="1568" idx="0"/>
            </p:cNvCxnSpPr>
            <p:nvPr/>
          </p:nvCxnSpPr>
          <p:spPr>
            <a:xfrm flipH="1" rot="10800000">
              <a:off x="1663253" y="2412043"/>
              <a:ext cx="171300" cy="284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96" name="Google Shape;1596;p50"/>
            <p:cNvCxnSpPr>
              <a:stCxn id="1597" idx="0"/>
              <a:endCxn id="1566" idx="0"/>
            </p:cNvCxnSpPr>
            <p:nvPr/>
          </p:nvCxnSpPr>
          <p:spPr>
            <a:xfrm flipH="1" rot="10800000">
              <a:off x="2449324" y="1964732"/>
              <a:ext cx="78900" cy="45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98" name="Google Shape;1598;p50"/>
            <p:cNvCxnSpPr>
              <a:stCxn id="1597" idx="0"/>
              <a:endCxn id="1568" idx="0"/>
            </p:cNvCxnSpPr>
            <p:nvPr/>
          </p:nvCxnSpPr>
          <p:spPr>
            <a:xfrm rot="10800000">
              <a:off x="1834624" y="2412032"/>
              <a:ext cx="614700" cy="5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99" name="Google Shape;1599;p50"/>
            <p:cNvCxnSpPr>
              <a:stCxn id="1560" idx="0"/>
              <a:endCxn id="1563" idx="0"/>
            </p:cNvCxnSpPr>
            <p:nvPr/>
          </p:nvCxnSpPr>
          <p:spPr>
            <a:xfrm flipH="1" rot="10800000">
              <a:off x="1564728" y="2865386"/>
              <a:ext cx="652500" cy="304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00" name="Google Shape;1600;p50"/>
            <p:cNvCxnSpPr/>
            <p:nvPr/>
          </p:nvCxnSpPr>
          <p:spPr>
            <a:xfrm flipH="1" rot="10800000">
              <a:off x="2246117" y="2513056"/>
              <a:ext cx="192600" cy="36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01" name="Google Shape;1601;p50"/>
            <p:cNvCxnSpPr/>
            <p:nvPr/>
          </p:nvCxnSpPr>
          <p:spPr>
            <a:xfrm flipH="1" rot="10800000">
              <a:off x="2154688" y="3447471"/>
              <a:ext cx="119400" cy="39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02" name="Google Shape;1602;p50"/>
            <p:cNvCxnSpPr>
              <a:stCxn id="1597" idx="0"/>
              <a:endCxn id="1603" idx="0"/>
            </p:cNvCxnSpPr>
            <p:nvPr/>
          </p:nvCxnSpPr>
          <p:spPr>
            <a:xfrm flipH="1" rot="10800000">
              <a:off x="2449324" y="2194532"/>
              <a:ext cx="692700" cy="223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04" name="Google Shape;1604;p50"/>
            <p:cNvCxnSpPr>
              <a:stCxn id="1603" idx="0"/>
              <a:endCxn id="1565" idx="0"/>
            </p:cNvCxnSpPr>
            <p:nvPr/>
          </p:nvCxnSpPr>
          <p:spPr>
            <a:xfrm flipH="1" rot="10800000">
              <a:off x="3141967" y="1860783"/>
              <a:ext cx="521100" cy="33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05" name="Google Shape;1605;p50"/>
            <p:cNvCxnSpPr>
              <a:stCxn id="1603" idx="0"/>
              <a:endCxn id="1566" idx="0"/>
            </p:cNvCxnSpPr>
            <p:nvPr/>
          </p:nvCxnSpPr>
          <p:spPr>
            <a:xfrm rot="10800000">
              <a:off x="2528167" y="1964883"/>
              <a:ext cx="613800" cy="229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06" name="Google Shape;1606;p50"/>
            <p:cNvCxnSpPr>
              <a:stCxn id="1603" idx="0"/>
              <a:endCxn id="1607" idx="0"/>
            </p:cNvCxnSpPr>
            <p:nvPr/>
          </p:nvCxnSpPr>
          <p:spPr>
            <a:xfrm>
              <a:off x="3141967" y="2194383"/>
              <a:ext cx="938100" cy="90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08" name="Google Shape;1608;p50"/>
            <p:cNvCxnSpPr>
              <a:stCxn id="1607" idx="0"/>
              <a:endCxn id="1565" idx="0"/>
            </p:cNvCxnSpPr>
            <p:nvPr/>
          </p:nvCxnSpPr>
          <p:spPr>
            <a:xfrm rot="10800000">
              <a:off x="3663247" y="1860937"/>
              <a:ext cx="416700" cy="423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09" name="Google Shape;1609;p50"/>
            <p:cNvCxnSpPr>
              <a:stCxn id="1607" idx="0"/>
              <a:endCxn id="1588" idx="0"/>
            </p:cNvCxnSpPr>
            <p:nvPr/>
          </p:nvCxnSpPr>
          <p:spPr>
            <a:xfrm>
              <a:off x="4079947" y="2284837"/>
              <a:ext cx="546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10" name="Google Shape;1610;p50"/>
            <p:cNvCxnSpPr>
              <a:stCxn id="1607" idx="0"/>
              <a:endCxn id="1611" idx="0"/>
            </p:cNvCxnSpPr>
            <p:nvPr/>
          </p:nvCxnSpPr>
          <p:spPr>
            <a:xfrm>
              <a:off x="4079947" y="2284837"/>
              <a:ext cx="436500" cy="517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12" name="Google Shape;1612;p50"/>
            <p:cNvCxnSpPr>
              <a:stCxn id="1611" idx="0"/>
              <a:endCxn id="1613" idx="0"/>
            </p:cNvCxnSpPr>
            <p:nvPr/>
          </p:nvCxnSpPr>
          <p:spPr>
            <a:xfrm>
              <a:off x="4516568" y="2802129"/>
              <a:ext cx="663000" cy="367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14" name="Google Shape;1614;p50"/>
            <p:cNvCxnSpPr>
              <a:stCxn id="1615" idx="0"/>
              <a:endCxn id="1611" idx="0"/>
            </p:cNvCxnSpPr>
            <p:nvPr/>
          </p:nvCxnSpPr>
          <p:spPr>
            <a:xfrm rot="10800000">
              <a:off x="4516658" y="2802074"/>
              <a:ext cx="108300" cy="73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16" name="Google Shape;1616;p50"/>
            <p:cNvCxnSpPr>
              <a:stCxn id="1615" idx="0"/>
              <a:endCxn id="1581" idx="0"/>
            </p:cNvCxnSpPr>
            <p:nvPr/>
          </p:nvCxnSpPr>
          <p:spPr>
            <a:xfrm>
              <a:off x="4624958" y="3540674"/>
              <a:ext cx="209100" cy="68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17" name="Google Shape;1617;p50"/>
            <p:cNvCxnSpPr>
              <a:stCxn id="1580" idx="0"/>
              <a:endCxn id="1615" idx="0"/>
            </p:cNvCxnSpPr>
            <p:nvPr/>
          </p:nvCxnSpPr>
          <p:spPr>
            <a:xfrm flipH="1" rot="10800000">
              <a:off x="4140960" y="3540798"/>
              <a:ext cx="483900" cy="506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18" name="Google Shape;1618;p50"/>
            <p:cNvCxnSpPr>
              <a:stCxn id="1557" idx="0"/>
              <a:endCxn id="1573" idx="0"/>
            </p:cNvCxnSpPr>
            <p:nvPr/>
          </p:nvCxnSpPr>
          <p:spPr>
            <a:xfrm rot="10800000">
              <a:off x="2569138" y="3671060"/>
              <a:ext cx="424200" cy="291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19" name="Google Shape;1619;p50"/>
            <p:cNvCxnSpPr>
              <a:stCxn id="1577" idx="0"/>
              <a:endCxn id="1557" idx="0"/>
            </p:cNvCxnSpPr>
            <p:nvPr/>
          </p:nvCxnSpPr>
          <p:spPr>
            <a:xfrm flipH="1" rot="10800000">
              <a:off x="2623739" y="3962704"/>
              <a:ext cx="369600" cy="36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20" name="Google Shape;1620;p50"/>
            <p:cNvCxnSpPr>
              <a:stCxn id="1558" idx="0"/>
              <a:endCxn id="1580" idx="0"/>
            </p:cNvCxnSpPr>
            <p:nvPr/>
          </p:nvCxnSpPr>
          <p:spPr>
            <a:xfrm flipH="1" rot="10800000">
              <a:off x="3712320" y="4047162"/>
              <a:ext cx="428700" cy="70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21" name="Google Shape;1621;p50"/>
            <p:cNvCxnSpPr>
              <a:stCxn id="1615" idx="0"/>
              <a:endCxn id="1584" idx="0"/>
            </p:cNvCxnSpPr>
            <p:nvPr/>
          </p:nvCxnSpPr>
          <p:spPr>
            <a:xfrm>
              <a:off x="4624958" y="3540674"/>
              <a:ext cx="621300" cy="33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22" name="Google Shape;1622;p50"/>
            <p:cNvCxnSpPr>
              <a:stCxn id="1560" idx="0"/>
              <a:endCxn id="1595" idx="0"/>
            </p:cNvCxnSpPr>
            <p:nvPr/>
          </p:nvCxnSpPr>
          <p:spPr>
            <a:xfrm flipH="1" rot="10800000">
              <a:off x="1564728" y="2696786"/>
              <a:ext cx="98400" cy="47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23" name="Google Shape;1623;p50"/>
            <p:cNvCxnSpPr>
              <a:stCxn id="1570" idx="0"/>
              <a:endCxn id="1572" idx="0"/>
            </p:cNvCxnSpPr>
            <p:nvPr/>
          </p:nvCxnSpPr>
          <p:spPr>
            <a:xfrm>
              <a:off x="1852945" y="3779784"/>
              <a:ext cx="265200" cy="42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24" name="Google Shape;1624;p50"/>
            <p:cNvCxnSpPr>
              <a:stCxn id="1613" idx="0"/>
              <a:endCxn id="1586" idx="0"/>
            </p:cNvCxnSpPr>
            <p:nvPr/>
          </p:nvCxnSpPr>
          <p:spPr>
            <a:xfrm>
              <a:off x="5179682" y="3169586"/>
              <a:ext cx="130500" cy="446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25" name="Google Shape;1625;p50"/>
            <p:cNvCxnSpPr/>
            <p:nvPr/>
          </p:nvCxnSpPr>
          <p:spPr>
            <a:xfrm>
              <a:off x="4978635" y="2738070"/>
              <a:ext cx="191400" cy="436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26" name="Google Shape;1626;p50"/>
            <p:cNvCxnSpPr>
              <a:stCxn id="1565" idx="0"/>
              <a:endCxn id="1591" idx="0"/>
            </p:cNvCxnSpPr>
            <p:nvPr/>
          </p:nvCxnSpPr>
          <p:spPr>
            <a:xfrm>
              <a:off x="3663148" y="1860811"/>
              <a:ext cx="504900" cy="144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27" name="Google Shape;1627;p50"/>
            <p:cNvCxnSpPr>
              <a:stCxn id="1595" idx="0"/>
              <a:endCxn id="1563" idx="0"/>
            </p:cNvCxnSpPr>
            <p:nvPr/>
          </p:nvCxnSpPr>
          <p:spPr>
            <a:xfrm>
              <a:off x="1663253" y="2696743"/>
              <a:ext cx="553800" cy="16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28" name="Google Shape;1628;p50"/>
            <p:cNvCxnSpPr>
              <a:stCxn id="1570" idx="0"/>
              <a:endCxn id="1561" idx="0"/>
            </p:cNvCxnSpPr>
            <p:nvPr/>
          </p:nvCxnSpPr>
          <p:spPr>
            <a:xfrm flipH="1" rot="10800000">
              <a:off x="1852945" y="3343584"/>
              <a:ext cx="421200" cy="43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29" name="Google Shape;1629;p50"/>
            <p:cNvCxnSpPr>
              <a:stCxn id="1615" idx="0"/>
              <a:endCxn id="1613" idx="0"/>
            </p:cNvCxnSpPr>
            <p:nvPr/>
          </p:nvCxnSpPr>
          <p:spPr>
            <a:xfrm flipH="1" rot="10800000">
              <a:off x="4624958" y="3169574"/>
              <a:ext cx="554700" cy="371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30" name="Google Shape;1630;p50"/>
            <p:cNvCxnSpPr>
              <a:stCxn id="1615" idx="0"/>
              <a:endCxn id="1586" idx="0"/>
            </p:cNvCxnSpPr>
            <p:nvPr/>
          </p:nvCxnSpPr>
          <p:spPr>
            <a:xfrm>
              <a:off x="4624958" y="3540674"/>
              <a:ext cx="685200" cy="7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31" name="Google Shape;1631;p50"/>
            <p:cNvCxnSpPr>
              <a:stCxn id="1611" idx="0"/>
              <a:endCxn id="1589" idx="0"/>
            </p:cNvCxnSpPr>
            <p:nvPr/>
          </p:nvCxnSpPr>
          <p:spPr>
            <a:xfrm flipH="1" rot="10800000">
              <a:off x="4516568" y="2662629"/>
              <a:ext cx="429300" cy="139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32" name="Google Shape;1632;p50"/>
            <p:cNvCxnSpPr>
              <a:stCxn id="1611" idx="0"/>
              <a:endCxn id="1588" idx="0"/>
            </p:cNvCxnSpPr>
            <p:nvPr/>
          </p:nvCxnSpPr>
          <p:spPr>
            <a:xfrm flipH="1" rot="10800000">
              <a:off x="4516568" y="2284929"/>
              <a:ext cx="109200" cy="517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33" name="Google Shape;1633;p50"/>
            <p:cNvCxnSpPr>
              <a:stCxn id="1568" idx="0"/>
              <a:endCxn id="1563" idx="0"/>
            </p:cNvCxnSpPr>
            <p:nvPr/>
          </p:nvCxnSpPr>
          <p:spPr>
            <a:xfrm>
              <a:off x="1834588" y="2411958"/>
              <a:ext cx="382500" cy="45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34" name="Google Shape;1634;p50"/>
            <p:cNvCxnSpPr>
              <a:stCxn id="1575" idx="0"/>
              <a:endCxn id="1557" idx="0"/>
            </p:cNvCxnSpPr>
            <p:nvPr/>
          </p:nvCxnSpPr>
          <p:spPr>
            <a:xfrm flipH="1" rot="10800000">
              <a:off x="2473677" y="3962682"/>
              <a:ext cx="519600" cy="136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35" name="Google Shape;1635;p50"/>
            <p:cNvCxnSpPr>
              <a:stCxn id="1636" idx="0"/>
              <a:endCxn id="1557" idx="0"/>
            </p:cNvCxnSpPr>
            <p:nvPr/>
          </p:nvCxnSpPr>
          <p:spPr>
            <a:xfrm rot="10800000">
              <a:off x="2993421" y="3962550"/>
              <a:ext cx="243900" cy="240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637" name="Google Shape;1637;p50"/>
            <p:cNvCxnSpPr>
              <a:stCxn id="1607" idx="0"/>
              <a:endCxn id="1591" idx="0"/>
            </p:cNvCxnSpPr>
            <p:nvPr/>
          </p:nvCxnSpPr>
          <p:spPr>
            <a:xfrm flipH="1" rot="10800000">
              <a:off x="4079947" y="2005537"/>
              <a:ext cx="88200" cy="27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566" name="Google Shape;1566;p50"/>
            <p:cNvSpPr/>
            <p:nvPr/>
          </p:nvSpPr>
          <p:spPr>
            <a:xfrm>
              <a:off x="2473647" y="1964779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1793638" y="2411958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1608653" y="2696743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1510128" y="3169586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2176249" y="2865236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2394724" y="2417732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3101017" y="2194383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3616798" y="1860811"/>
              <a:ext cx="92700" cy="885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4121694" y="2005577"/>
              <a:ext cx="92700" cy="885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1811995" y="3779784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638" name="Google Shape;1638;p50"/>
            <p:cNvCxnSpPr>
              <a:stCxn id="1573" idx="0"/>
              <a:endCxn id="1561" idx="0"/>
            </p:cNvCxnSpPr>
            <p:nvPr/>
          </p:nvCxnSpPr>
          <p:spPr>
            <a:xfrm rot="10800000">
              <a:off x="2273968" y="3343478"/>
              <a:ext cx="295200" cy="327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561" name="Google Shape;1561;p50"/>
            <p:cNvSpPr/>
            <p:nvPr/>
          </p:nvSpPr>
          <p:spPr>
            <a:xfrm>
              <a:off x="2219463" y="3343585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639" name="Google Shape;1639;p50"/>
            <p:cNvCxnSpPr>
              <a:stCxn id="1572" idx="0"/>
              <a:endCxn id="1575" idx="0"/>
            </p:cNvCxnSpPr>
            <p:nvPr/>
          </p:nvCxnSpPr>
          <p:spPr>
            <a:xfrm>
              <a:off x="2118097" y="3821934"/>
              <a:ext cx="355500" cy="277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572" name="Google Shape;1572;p50"/>
            <p:cNvSpPr/>
            <p:nvPr/>
          </p:nvSpPr>
          <p:spPr>
            <a:xfrm>
              <a:off x="2077147" y="3821934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2528218" y="3671078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2419077" y="4099182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2582789" y="4327504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57" name="Google Shape;1557;p50"/>
            <p:cNvSpPr/>
            <p:nvPr/>
          </p:nvSpPr>
          <p:spPr>
            <a:xfrm>
              <a:off x="2938738" y="3962660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3182721" y="4203150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58" name="Google Shape;1558;p50"/>
            <p:cNvSpPr/>
            <p:nvPr/>
          </p:nvSpPr>
          <p:spPr>
            <a:xfrm>
              <a:off x="3671370" y="4117662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4265737" y="4914617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4086360" y="4047198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4793078" y="4223536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5191633" y="3873918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4584008" y="3540674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5263823" y="3615576"/>
              <a:ext cx="92700" cy="885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5138732" y="3169586"/>
              <a:ext cx="81900" cy="780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4461968" y="2802129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4899451" y="2662639"/>
              <a:ext cx="92700" cy="885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4025347" y="2284837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4571201" y="2284837"/>
              <a:ext cx="109200" cy="104100"/>
            </a:xfrm>
            <a:prstGeom prst="ellipse">
              <a:avLst/>
            </a:prstGeom>
            <a:solidFill>
              <a:srgbClr val="E7E6E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  <p:sp>
        <p:nvSpPr>
          <p:cNvPr id="1640" name="Google Shape;1640;p50"/>
          <p:cNvSpPr/>
          <p:nvPr/>
        </p:nvSpPr>
        <p:spPr>
          <a:xfrm>
            <a:off x="1782850" y="1749975"/>
            <a:ext cx="920400" cy="508800"/>
          </a:xfrm>
          <a:prstGeom prst="flowChartAlternateProcess">
            <a:avLst/>
          </a:prstGeom>
          <a:solidFill>
            <a:srgbClr val="4FC3F7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Activity Detection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50"/>
          <p:cNvSpPr/>
          <p:nvPr/>
        </p:nvSpPr>
        <p:spPr>
          <a:xfrm>
            <a:off x="1782850" y="2466800"/>
            <a:ext cx="920400" cy="508800"/>
          </a:xfrm>
          <a:prstGeom prst="flowChartAlternateProcess">
            <a:avLst/>
          </a:prstGeom>
          <a:solidFill>
            <a:srgbClr val="93C47D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Spotting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50"/>
          <p:cNvSpPr/>
          <p:nvPr/>
        </p:nvSpPr>
        <p:spPr>
          <a:xfrm>
            <a:off x="2818025" y="1749975"/>
            <a:ext cx="1122300" cy="508800"/>
          </a:xfrm>
          <a:prstGeom prst="flowChartAlternateProcess">
            <a:avLst/>
          </a:prstGeom>
          <a:solidFill>
            <a:srgbClr val="FFE59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Recognition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50"/>
          <p:cNvSpPr/>
          <p:nvPr/>
        </p:nvSpPr>
        <p:spPr>
          <a:xfrm>
            <a:off x="2882800" y="2466800"/>
            <a:ext cx="1122300" cy="508800"/>
          </a:xfrm>
          <a:prstGeom prst="flowChartAlternateProcess">
            <a:avLst/>
          </a:prstGeom>
          <a:solidFill>
            <a:srgbClr val="F6B26B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Spoken Language Understanding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50"/>
          <p:cNvSpPr/>
          <p:nvPr/>
        </p:nvSpPr>
        <p:spPr>
          <a:xfrm>
            <a:off x="2613525" y="3135975"/>
            <a:ext cx="920400" cy="508800"/>
          </a:xfrm>
          <a:prstGeom prst="flowChartAlternateProcess">
            <a:avLst/>
          </a:prstGeom>
          <a:solidFill>
            <a:srgbClr val="F4CCC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50"/>
          <p:cNvSpPr txBox="1"/>
          <p:nvPr/>
        </p:nvSpPr>
        <p:spPr>
          <a:xfrm>
            <a:off x="2107450" y="3132925"/>
            <a:ext cx="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50"/>
          <p:cNvSpPr txBox="1"/>
          <p:nvPr/>
        </p:nvSpPr>
        <p:spPr>
          <a:xfrm>
            <a:off x="3533925" y="3132925"/>
            <a:ext cx="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What is SpeechBrain?</a:t>
            </a:r>
            <a:endParaRPr sz="2600"/>
          </a:p>
        </p:txBody>
      </p:sp>
      <p:sp>
        <p:nvSpPr>
          <p:cNvPr id="1652" name="Google Shape;1652;p51"/>
          <p:cNvSpPr txBox="1"/>
          <p:nvPr/>
        </p:nvSpPr>
        <p:spPr>
          <a:xfrm>
            <a:off x="741025" y="1569525"/>
            <a:ext cx="19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Recognition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51"/>
          <p:cNvSpPr/>
          <p:nvPr/>
        </p:nvSpPr>
        <p:spPr>
          <a:xfrm>
            <a:off x="453275" y="908875"/>
            <a:ext cx="736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SpeechBrain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currently supports several tasks, including: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51"/>
          <p:cNvSpPr txBox="1"/>
          <p:nvPr/>
        </p:nvSpPr>
        <p:spPr>
          <a:xfrm>
            <a:off x="741025" y="2409400"/>
            <a:ext cx="19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Enhancement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5" name="Google Shape;1655;p51"/>
          <p:cNvSpPr txBox="1"/>
          <p:nvPr/>
        </p:nvSpPr>
        <p:spPr>
          <a:xfrm>
            <a:off x="3046213" y="1569513"/>
            <a:ext cx="19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Separation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6" name="Google Shape;1656;p51"/>
          <p:cNvSpPr txBox="1"/>
          <p:nvPr/>
        </p:nvSpPr>
        <p:spPr>
          <a:xfrm>
            <a:off x="5351400" y="1569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Spoken Language Understanding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51"/>
          <p:cNvSpPr txBox="1"/>
          <p:nvPr/>
        </p:nvSpPr>
        <p:spPr>
          <a:xfrm>
            <a:off x="3136463" y="2409388"/>
            <a:ext cx="19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Synthesis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8" name="Google Shape;1658;p51"/>
          <p:cNvSpPr txBox="1"/>
          <p:nvPr/>
        </p:nvSpPr>
        <p:spPr>
          <a:xfrm>
            <a:off x="5531913" y="2415563"/>
            <a:ext cx="19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Speaker Recognition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9" name="Google Shape;1659;p51"/>
          <p:cNvSpPr txBox="1"/>
          <p:nvPr/>
        </p:nvSpPr>
        <p:spPr>
          <a:xfrm>
            <a:off x="790594" y="3252550"/>
            <a:ext cx="10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Diarization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0" name="Google Shape;1660;p51"/>
          <p:cNvSpPr txBox="1"/>
          <p:nvPr/>
        </p:nvSpPr>
        <p:spPr>
          <a:xfrm>
            <a:off x="2310400" y="3249275"/>
            <a:ext cx="15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Beamforming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1" name="Google Shape;1661;p51"/>
          <p:cNvSpPr txBox="1"/>
          <p:nvPr/>
        </p:nvSpPr>
        <p:spPr>
          <a:xfrm>
            <a:off x="3984825" y="3261625"/>
            <a:ext cx="18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Translation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2" name="Google Shape;1662;p51"/>
          <p:cNvSpPr txBox="1"/>
          <p:nvPr/>
        </p:nvSpPr>
        <p:spPr>
          <a:xfrm>
            <a:off x="6225000" y="3252550"/>
            <a:ext cx="18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Language Modeling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3" name="Google Shape;1663;p51"/>
          <p:cNvSpPr txBox="1"/>
          <p:nvPr/>
        </p:nvSpPr>
        <p:spPr>
          <a:xfrm>
            <a:off x="790602" y="3991650"/>
            <a:ext cx="143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Language Identification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4" name="Google Shape;1664;p51"/>
          <p:cNvSpPr txBox="1"/>
          <p:nvPr/>
        </p:nvSpPr>
        <p:spPr>
          <a:xfrm>
            <a:off x="2546027" y="3991650"/>
            <a:ext cx="143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Voice Activity Detection 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5" name="Google Shape;1665;p51"/>
          <p:cNvSpPr txBox="1"/>
          <p:nvPr/>
        </p:nvSpPr>
        <p:spPr>
          <a:xfrm>
            <a:off x="4301450" y="3991650"/>
            <a:ext cx="2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Grapheme-to-Phoneme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6" name="Google Shape;1666;p51"/>
          <p:cNvSpPr txBox="1"/>
          <p:nvPr/>
        </p:nvSpPr>
        <p:spPr>
          <a:xfrm>
            <a:off x="6512650" y="4347900"/>
            <a:ext cx="29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…and many others..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What is SpeechBrain?</a:t>
            </a:r>
            <a:endParaRPr sz="2600"/>
          </a:p>
        </p:txBody>
      </p:sp>
      <p:sp>
        <p:nvSpPr>
          <p:cNvPr id="1672" name="Google Shape;1672;p52"/>
          <p:cNvSpPr txBox="1"/>
          <p:nvPr/>
        </p:nvSpPr>
        <p:spPr>
          <a:xfrm>
            <a:off x="660550" y="949175"/>
            <a:ext cx="480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Development Started: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February 2020 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3" name="Google Shape;1673;p52"/>
          <p:cNvSpPr/>
          <p:nvPr/>
        </p:nvSpPr>
        <p:spPr>
          <a:xfrm>
            <a:off x="515325" y="1105925"/>
            <a:ext cx="88500" cy="86700"/>
          </a:xfrm>
          <a:prstGeom prst="ellipse">
            <a:avLst/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52"/>
          <p:cNvSpPr txBox="1"/>
          <p:nvPr/>
        </p:nvSpPr>
        <p:spPr>
          <a:xfrm>
            <a:off x="660550" y="1643475"/>
            <a:ext cx="40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Public Release: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March 2021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5" name="Google Shape;1675;p52"/>
          <p:cNvSpPr/>
          <p:nvPr/>
        </p:nvSpPr>
        <p:spPr>
          <a:xfrm>
            <a:off x="515325" y="1800225"/>
            <a:ext cx="88500" cy="86700"/>
          </a:xfrm>
          <a:prstGeom prst="ellipse">
            <a:avLst/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52"/>
          <p:cNvSpPr txBox="1"/>
          <p:nvPr/>
        </p:nvSpPr>
        <p:spPr>
          <a:xfrm>
            <a:off x="660550" y="2405475"/>
            <a:ext cx="77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</a:t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7" name="Google Shape;1677;p52"/>
          <p:cNvSpPr/>
          <p:nvPr/>
        </p:nvSpPr>
        <p:spPr>
          <a:xfrm>
            <a:off x="515325" y="2562225"/>
            <a:ext cx="88500" cy="86700"/>
          </a:xfrm>
          <a:prstGeom prst="ellipse">
            <a:avLst/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52"/>
          <p:cNvSpPr/>
          <p:nvPr/>
        </p:nvSpPr>
        <p:spPr>
          <a:xfrm>
            <a:off x="2079312" y="2932924"/>
            <a:ext cx="673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.1k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Stars on GitHub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9" name="Google Shape;1679;p52"/>
          <p:cNvSpPr/>
          <p:nvPr/>
        </p:nvSpPr>
        <p:spPr>
          <a:xfrm>
            <a:off x="2079303" y="2503875"/>
            <a:ext cx="23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Contributors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0" name="Google Shape;1680;p52"/>
          <p:cNvSpPr/>
          <p:nvPr/>
        </p:nvSpPr>
        <p:spPr>
          <a:xfrm>
            <a:off x="2119059" y="3390138"/>
            <a:ext cx="166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1.2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Forks 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1" name="Google Shape;1681;p52"/>
          <p:cNvSpPr/>
          <p:nvPr/>
        </p:nvSpPr>
        <p:spPr>
          <a:xfrm>
            <a:off x="2079304" y="3847338"/>
            <a:ext cx="45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200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training recipes for 23 datasets 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2" name="Google Shape;1682;p52"/>
          <p:cNvSpPr/>
          <p:nvPr/>
        </p:nvSpPr>
        <p:spPr>
          <a:xfrm>
            <a:off x="2079304" y="4304550"/>
            <a:ext cx="470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&gt; 100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Pretrained models on HuggingFace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3" name="Google Shape;16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125" y="4091625"/>
            <a:ext cx="578600" cy="53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2475" y="2710925"/>
            <a:ext cx="1334245" cy="18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6745" y="2295295"/>
            <a:ext cx="1276625" cy="12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9122" y="2993325"/>
            <a:ext cx="578598" cy="5785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52"/>
          <p:cNvSpPr txBox="1"/>
          <p:nvPr/>
        </p:nvSpPr>
        <p:spPr>
          <a:xfrm>
            <a:off x="4956750" y="1530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https://speechbrain.github.io/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Historical Notes - Dawn of Conversational AI</a:t>
            </a:r>
            <a:endParaRPr sz="2600"/>
          </a:p>
        </p:txBody>
      </p:sp>
      <p:sp>
        <p:nvSpPr>
          <p:cNvPr id="122" name="Google Shape;122;p5"/>
          <p:cNvSpPr txBox="1"/>
          <p:nvPr/>
        </p:nvSpPr>
        <p:spPr>
          <a:xfrm>
            <a:off x="560650" y="890000"/>
            <a:ext cx="81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1950s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Alan Turing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hypothesized that a computer program could interact with humans.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25" y="1732900"/>
            <a:ext cx="1576125" cy="21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490775" y="3983625"/>
            <a:ext cx="22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Alan Turing (1912-1954)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2936650" y="2714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875" y="1637850"/>
            <a:ext cx="4074626" cy="25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432975" y="4411875"/>
            <a:ext cx="85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Turing, a machine is intelligent if it can engage in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without being detected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a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machine.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What is missing from PyTorch?</a:t>
            </a:r>
            <a:endParaRPr sz="2600"/>
          </a:p>
        </p:txBody>
      </p:sp>
      <p:sp>
        <p:nvSpPr>
          <p:cNvPr id="1693" name="Google Shape;1693;p53"/>
          <p:cNvSpPr txBox="1"/>
          <p:nvPr/>
        </p:nvSpPr>
        <p:spPr>
          <a:xfrm>
            <a:off x="216475" y="949175"/>
            <a:ext cx="844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One can implement all the modules of a conversational AI system in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raw PyTorch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directly.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4" name="Google Shape;1694;p53"/>
          <p:cNvSpPr txBox="1"/>
          <p:nvPr/>
        </p:nvSpPr>
        <p:spPr>
          <a:xfrm>
            <a:off x="216475" y="1711175"/>
            <a:ext cx="844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1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Why using </a:t>
            </a:r>
            <a:r>
              <a:rPr b="0" i="1" lang="en-GB" sz="1600" u="none" cap="none" strike="noStrike">
                <a:solidFill>
                  <a:srgbClr val="338BE5"/>
                </a:solidFill>
                <a:latin typeface="Open Sans"/>
                <a:ea typeface="Open Sans"/>
                <a:cs typeface="Open Sans"/>
                <a:sym typeface="Open Sans"/>
              </a:rPr>
              <a:t>SpeechBrain </a:t>
            </a:r>
            <a:r>
              <a:rPr b="0" i="1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then?</a:t>
            </a:r>
            <a:endParaRPr b="0"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5" name="Google Shape;1695;p53"/>
          <p:cNvSpPr txBox="1"/>
          <p:nvPr/>
        </p:nvSpPr>
        <p:spPr>
          <a:xfrm>
            <a:off x="735700" y="2494800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Models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6" name="Google Shape;1696;p53"/>
          <p:cNvSpPr txBox="1"/>
          <p:nvPr/>
        </p:nvSpPr>
        <p:spPr>
          <a:xfrm>
            <a:off x="2669725" y="2494800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Recipes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7" name="Google Shape;1697;p53"/>
          <p:cNvSpPr txBox="1"/>
          <p:nvPr/>
        </p:nvSpPr>
        <p:spPr>
          <a:xfrm>
            <a:off x="4329425" y="2494800"/>
            <a:ext cx="19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Sequence Learning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8" name="Google Shape;1698;p53"/>
          <p:cNvSpPr txBox="1"/>
          <p:nvPr/>
        </p:nvSpPr>
        <p:spPr>
          <a:xfrm>
            <a:off x="7033425" y="2371650"/>
            <a:ext cx="16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Community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9" name="Google Shape;16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375" y="2927213"/>
            <a:ext cx="1451100" cy="1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3900" y="2816963"/>
            <a:ext cx="1671600" cy="16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3088" y="2927213"/>
            <a:ext cx="2325924" cy="13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0900" y="2910875"/>
            <a:ext cx="1451100" cy="148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Models</a:t>
            </a:r>
            <a:endParaRPr sz="2600"/>
          </a:p>
        </p:txBody>
      </p:sp>
      <p:sp>
        <p:nvSpPr>
          <p:cNvPr id="1708" name="Google Shape;1708;p54"/>
          <p:cNvSpPr txBox="1"/>
          <p:nvPr/>
        </p:nvSpPr>
        <p:spPr>
          <a:xfrm>
            <a:off x="216475" y="949175"/>
            <a:ext cx="876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-GB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SpeechBrain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has a large collection of popular models for sequence processing: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9" name="Google Shape;1709;p54"/>
          <p:cNvSpPr txBox="1"/>
          <p:nvPr/>
        </p:nvSpPr>
        <p:spPr>
          <a:xfrm>
            <a:off x="592050" y="1484525"/>
            <a:ext cx="13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ECAPA-TDNN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0" name="Google Shape;1710;p54"/>
          <p:cNvSpPr txBox="1"/>
          <p:nvPr/>
        </p:nvSpPr>
        <p:spPr>
          <a:xfrm>
            <a:off x="2289350" y="1484525"/>
            <a:ext cx="13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Conformers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1" name="Google Shape;1711;p54"/>
          <p:cNvSpPr txBox="1"/>
          <p:nvPr/>
        </p:nvSpPr>
        <p:spPr>
          <a:xfrm>
            <a:off x="2136950" y="2246525"/>
            <a:ext cx="13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Transformers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2" name="Google Shape;1712;p54"/>
          <p:cNvSpPr txBox="1"/>
          <p:nvPr/>
        </p:nvSpPr>
        <p:spPr>
          <a:xfrm>
            <a:off x="3813350" y="1484525"/>
            <a:ext cx="13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SepFormer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3" name="Google Shape;1713;p54"/>
          <p:cNvSpPr txBox="1"/>
          <p:nvPr/>
        </p:nvSpPr>
        <p:spPr>
          <a:xfrm>
            <a:off x="3813350" y="2246525"/>
            <a:ext cx="13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ConvTasnet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4" name="Google Shape;1714;p54"/>
          <p:cNvSpPr txBox="1"/>
          <p:nvPr/>
        </p:nvSpPr>
        <p:spPr>
          <a:xfrm>
            <a:off x="5210150" y="1484525"/>
            <a:ext cx="16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DualPath-RNNs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5" name="Google Shape;1715;p54"/>
          <p:cNvSpPr txBox="1"/>
          <p:nvPr/>
        </p:nvSpPr>
        <p:spPr>
          <a:xfrm>
            <a:off x="5286350" y="2246525"/>
            <a:ext cx="16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Tacotron 2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6" name="Google Shape;1716;p54"/>
          <p:cNvSpPr txBox="1"/>
          <p:nvPr/>
        </p:nvSpPr>
        <p:spPr>
          <a:xfrm>
            <a:off x="7034650" y="1484525"/>
            <a:ext cx="16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HiFI-GAN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7" name="Google Shape;1717;p54"/>
          <p:cNvSpPr txBox="1"/>
          <p:nvPr/>
        </p:nvSpPr>
        <p:spPr>
          <a:xfrm>
            <a:off x="592050" y="2246525"/>
            <a:ext cx="13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Wav2vect 2.0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8" name="Google Shape;1718;p54"/>
          <p:cNvSpPr txBox="1"/>
          <p:nvPr/>
        </p:nvSpPr>
        <p:spPr>
          <a:xfrm>
            <a:off x="7132425" y="2171550"/>
            <a:ext cx="8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…..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19" name="Google Shape;171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0425" y="1561750"/>
            <a:ext cx="1006476" cy="10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54"/>
          <p:cNvSpPr txBox="1"/>
          <p:nvPr/>
        </p:nvSpPr>
        <p:spPr>
          <a:xfrm>
            <a:off x="292675" y="3082775"/>
            <a:ext cx="876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models can be easily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modified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fine-tuned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1" name="Google Shape;1721;p54"/>
          <p:cNvSpPr/>
          <p:nvPr/>
        </p:nvSpPr>
        <p:spPr>
          <a:xfrm>
            <a:off x="989850" y="3920350"/>
            <a:ext cx="80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&gt;100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Pretrained models on HuggingFace (coupled with easy-inference APIs)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2" name="Google Shape;172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050" y="3837000"/>
            <a:ext cx="578600" cy="535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54"/>
          <p:cNvSpPr txBox="1"/>
          <p:nvPr/>
        </p:nvSpPr>
        <p:spPr>
          <a:xfrm>
            <a:off x="2719750" y="4412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https://huggingface.co/speechbrain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Recipes</a:t>
            </a:r>
            <a:endParaRPr sz="2600"/>
          </a:p>
        </p:txBody>
      </p:sp>
      <p:sp>
        <p:nvSpPr>
          <p:cNvPr id="1729" name="Google Shape;1729;p55"/>
          <p:cNvSpPr txBox="1"/>
          <p:nvPr/>
        </p:nvSpPr>
        <p:spPr>
          <a:xfrm>
            <a:off x="216475" y="949175"/>
            <a:ext cx="844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a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recipe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0" name="Google Shape;1730;p55"/>
          <p:cNvSpPr txBox="1"/>
          <p:nvPr/>
        </p:nvSpPr>
        <p:spPr>
          <a:xfrm>
            <a:off x="397800" y="1554150"/>
            <a:ext cx="78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1" name="Google Shape;173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725" y="2439050"/>
            <a:ext cx="1451100" cy="14837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55"/>
          <p:cNvSpPr txBox="1"/>
          <p:nvPr/>
        </p:nvSpPr>
        <p:spPr>
          <a:xfrm>
            <a:off x="188850" y="1484975"/>
            <a:ext cx="876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recipe is a collection of all the scripts needed to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evaluate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model on a certain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(a concept inherited from </a:t>
            </a:r>
            <a:r>
              <a:rPr b="0" i="1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Kaldi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3" name="Google Shape;1733;p55"/>
          <p:cNvSpPr txBox="1"/>
          <p:nvPr/>
        </p:nvSpPr>
        <p:spPr>
          <a:xfrm>
            <a:off x="171200" y="4292875"/>
            <a:ext cx="82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-GB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SpeechBrain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has 73  training recipes for 23 datasets.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4" name="Google Shape;1734;p55"/>
          <p:cNvSpPr txBox="1"/>
          <p:nvPr/>
        </p:nvSpPr>
        <p:spPr>
          <a:xfrm>
            <a:off x="2451500" y="2439050"/>
            <a:ext cx="12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LibriSpeech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5" name="Google Shape;1735;p55"/>
          <p:cNvSpPr txBox="1"/>
          <p:nvPr/>
        </p:nvSpPr>
        <p:spPr>
          <a:xfrm>
            <a:off x="2451500" y="2896250"/>
            <a:ext cx="12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Voxceleb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6" name="Google Shape;1736;p55"/>
          <p:cNvSpPr txBox="1"/>
          <p:nvPr/>
        </p:nvSpPr>
        <p:spPr>
          <a:xfrm>
            <a:off x="2451500" y="3429650"/>
            <a:ext cx="12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AISHELL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7" name="Google Shape;1737;p55"/>
          <p:cNvSpPr txBox="1"/>
          <p:nvPr/>
        </p:nvSpPr>
        <p:spPr>
          <a:xfrm>
            <a:off x="3862275" y="2439050"/>
            <a:ext cx="12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WSJMIX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8" name="Google Shape;1738;p55"/>
          <p:cNvSpPr txBox="1"/>
          <p:nvPr/>
        </p:nvSpPr>
        <p:spPr>
          <a:xfrm>
            <a:off x="3862275" y="2896250"/>
            <a:ext cx="12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VoiceBank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9" name="Google Shape;1739;p55"/>
          <p:cNvSpPr txBox="1"/>
          <p:nvPr/>
        </p:nvSpPr>
        <p:spPr>
          <a:xfrm>
            <a:off x="3938475" y="3429650"/>
            <a:ext cx="12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LJSpeech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0" name="Google Shape;1740;p55"/>
          <p:cNvSpPr txBox="1"/>
          <p:nvPr/>
        </p:nvSpPr>
        <p:spPr>
          <a:xfrm>
            <a:off x="5233875" y="2439050"/>
            <a:ext cx="18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CommonVoice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Google Shape;1741;p55"/>
          <p:cNvSpPr txBox="1"/>
          <p:nvPr/>
        </p:nvSpPr>
        <p:spPr>
          <a:xfrm>
            <a:off x="5233875" y="2821750"/>
            <a:ext cx="18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VoxLingua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2" name="Google Shape;1742;p55"/>
          <p:cNvSpPr txBox="1"/>
          <p:nvPr/>
        </p:nvSpPr>
        <p:spPr>
          <a:xfrm>
            <a:off x="5307875" y="3455550"/>
            <a:ext cx="18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IEMOCAP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3" name="Google Shape;1743;p55"/>
          <p:cNvSpPr txBox="1"/>
          <p:nvPr/>
        </p:nvSpPr>
        <p:spPr>
          <a:xfrm>
            <a:off x="6757875" y="2439050"/>
            <a:ext cx="18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AMI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4" name="Google Shape;1744;p55"/>
          <p:cNvSpPr txBox="1"/>
          <p:nvPr/>
        </p:nvSpPr>
        <p:spPr>
          <a:xfrm>
            <a:off x="6757875" y="2821750"/>
            <a:ext cx="9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SLURP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5" name="Google Shape;1745;p55"/>
          <p:cNvSpPr txBox="1"/>
          <p:nvPr/>
        </p:nvSpPr>
        <p:spPr>
          <a:xfrm>
            <a:off x="6757875" y="3455550"/>
            <a:ext cx="9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Sequence Learning</a:t>
            </a:r>
            <a:endParaRPr sz="2600"/>
          </a:p>
        </p:txBody>
      </p:sp>
      <p:sp>
        <p:nvSpPr>
          <p:cNvPr id="1751" name="Google Shape;1751;p56"/>
          <p:cNvSpPr txBox="1"/>
          <p:nvPr/>
        </p:nvSpPr>
        <p:spPr>
          <a:xfrm>
            <a:off x="216475" y="796775"/>
            <a:ext cx="880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-GB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SpeechBrain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implements a bunch of functionalities to make sequence learning easier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2" name="Google Shape;1752;p56"/>
          <p:cNvSpPr txBox="1"/>
          <p:nvPr/>
        </p:nvSpPr>
        <p:spPr>
          <a:xfrm>
            <a:off x="374450" y="1322775"/>
            <a:ext cx="212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Loaders</a:t>
            </a:r>
            <a:endParaRPr b="1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3" name="Google Shape;1753;p56"/>
          <p:cNvSpPr txBox="1"/>
          <p:nvPr/>
        </p:nvSpPr>
        <p:spPr>
          <a:xfrm>
            <a:off x="5044675" y="1409350"/>
            <a:ext cx="34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augmentation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(on the fly)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4" name="Google Shape;1754;p56"/>
          <p:cNvSpPr txBox="1"/>
          <p:nvPr/>
        </p:nvSpPr>
        <p:spPr>
          <a:xfrm>
            <a:off x="333025" y="3172375"/>
            <a:ext cx="28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Dynamic-Item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56"/>
          <p:cNvSpPr txBox="1"/>
          <p:nvPr/>
        </p:nvSpPr>
        <p:spPr>
          <a:xfrm>
            <a:off x="286725" y="1703875"/>
            <a:ext cx="37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JSON/CSV data manifest files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6" name="Google Shape;175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025" y="2007750"/>
            <a:ext cx="4135150" cy="10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438" y="3498548"/>
            <a:ext cx="3830275" cy="8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56"/>
          <p:cNvSpPr txBox="1"/>
          <p:nvPr/>
        </p:nvSpPr>
        <p:spPr>
          <a:xfrm>
            <a:off x="333025" y="4391575"/>
            <a:ext cx="30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WebDataset for huge corpora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56"/>
          <p:cNvSpPr txBox="1"/>
          <p:nvPr/>
        </p:nvSpPr>
        <p:spPr>
          <a:xfrm>
            <a:off x="4600850" y="2013475"/>
            <a:ext cx="37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0" name="Google Shape;1760;p56"/>
          <p:cNvSpPr txBox="1"/>
          <p:nvPr/>
        </p:nvSpPr>
        <p:spPr>
          <a:xfrm>
            <a:off x="4887775" y="1911725"/>
            <a:ext cx="35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Noise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1" name="Google Shape;176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0925" y="3740525"/>
            <a:ext cx="1570300" cy="7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56"/>
          <p:cNvSpPr txBox="1"/>
          <p:nvPr/>
        </p:nvSpPr>
        <p:spPr>
          <a:xfrm>
            <a:off x="4887775" y="2216525"/>
            <a:ext cx="35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Reverberation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3" name="Google Shape;1763;p56"/>
          <p:cNvSpPr txBox="1"/>
          <p:nvPr/>
        </p:nvSpPr>
        <p:spPr>
          <a:xfrm>
            <a:off x="4887775" y="2597525"/>
            <a:ext cx="35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Speed Perturbation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4" name="Google Shape;1764;p56"/>
          <p:cNvSpPr txBox="1"/>
          <p:nvPr/>
        </p:nvSpPr>
        <p:spPr>
          <a:xfrm>
            <a:off x="4887775" y="2978525"/>
            <a:ext cx="35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Time/Frequency Masking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5" name="Google Shape;1765;p56"/>
          <p:cNvSpPr txBox="1"/>
          <p:nvPr/>
        </p:nvSpPr>
        <p:spPr>
          <a:xfrm>
            <a:off x="4887775" y="3359525"/>
            <a:ext cx="38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Dynamic Mixing (speech separation)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6" name="Google Shape;1766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8650" y="2062261"/>
            <a:ext cx="967301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1600" y="3740525"/>
            <a:ext cx="1358761" cy="7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56"/>
          <p:cNvSpPr txBox="1"/>
          <p:nvPr/>
        </p:nvSpPr>
        <p:spPr>
          <a:xfrm>
            <a:off x="333025" y="4772575"/>
            <a:ext cx="30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Resumable Checkpointings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Sequence Learning</a:t>
            </a:r>
            <a:endParaRPr sz="2600"/>
          </a:p>
        </p:txBody>
      </p:sp>
      <p:pic>
        <p:nvPicPr>
          <p:cNvPr id="1774" name="Google Shape;177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100" y="1819575"/>
            <a:ext cx="2591724" cy="25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0025" y="1976850"/>
            <a:ext cx="4351100" cy="2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57"/>
          <p:cNvSpPr txBox="1"/>
          <p:nvPr/>
        </p:nvSpPr>
        <p:spPr>
          <a:xfrm>
            <a:off x="2496175" y="4562350"/>
            <a:ext cx="3276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python train.py hparams.yaml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7" name="Google Shape;1777;p57"/>
          <p:cNvSpPr txBox="1"/>
          <p:nvPr/>
        </p:nvSpPr>
        <p:spPr>
          <a:xfrm>
            <a:off x="781500" y="1024075"/>
            <a:ext cx="253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Trainer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(Brain Class)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8" name="Google Shape;1778;p57"/>
          <p:cNvSpPr txBox="1"/>
          <p:nvPr/>
        </p:nvSpPr>
        <p:spPr>
          <a:xfrm>
            <a:off x="3903450" y="1025375"/>
            <a:ext cx="541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Hyperparameter Specification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(HyperPyYAML)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Community</a:t>
            </a:r>
            <a:endParaRPr sz="2600"/>
          </a:p>
        </p:txBody>
      </p:sp>
      <p:sp>
        <p:nvSpPr>
          <p:cNvPr id="1784" name="Google Shape;1784;p58"/>
          <p:cNvSpPr txBox="1"/>
          <p:nvPr/>
        </p:nvSpPr>
        <p:spPr>
          <a:xfrm>
            <a:off x="216475" y="949175"/>
            <a:ext cx="844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Behind </a:t>
            </a:r>
            <a:r>
              <a:rPr b="0" i="0" lang="en-GB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SpeechBrain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there is a community of passionate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volunteers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that share the same interest in Conversational AI technology.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5" name="Google Shape;178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950" y="1807750"/>
            <a:ext cx="3212427" cy="321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3525" y="3010338"/>
            <a:ext cx="807250" cy="8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58"/>
          <p:cNvSpPr txBox="1"/>
          <p:nvPr/>
        </p:nvSpPr>
        <p:spPr>
          <a:xfrm>
            <a:off x="4125875" y="1807750"/>
            <a:ext cx="433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community helps to: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expand/maintain the toolkit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 new models/recipes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1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solving issues/bugs</a:t>
            </a:r>
            <a:endParaRPr b="0"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8" name="Google Shape;1788;p58"/>
          <p:cNvSpPr txBox="1"/>
          <p:nvPr/>
        </p:nvSpPr>
        <p:spPr>
          <a:xfrm>
            <a:off x="4459950" y="3900700"/>
            <a:ext cx="31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338BE5"/>
                </a:solidFill>
                <a:latin typeface="Open Sans"/>
                <a:ea typeface="Open Sans"/>
                <a:cs typeface="Open Sans"/>
                <a:sym typeface="Open Sans"/>
              </a:rPr>
              <a:t>speechbrainproject@gmail.com</a:t>
            </a:r>
            <a:endParaRPr b="1" i="0" sz="1400" u="none" cap="none" strike="noStrike">
              <a:solidFill>
                <a:srgbClr val="338B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9" name="Google Shape;1789;p58"/>
          <p:cNvSpPr txBox="1"/>
          <p:nvPr/>
        </p:nvSpPr>
        <p:spPr>
          <a:xfrm>
            <a:off x="4209150" y="3323275"/>
            <a:ext cx="50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are always looking for new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contributors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Sponsors</a:t>
            </a:r>
            <a:endParaRPr sz="2600"/>
          </a:p>
        </p:txBody>
      </p:sp>
      <p:sp>
        <p:nvSpPr>
          <p:cNvPr id="1795" name="Google Shape;1795;p59"/>
          <p:cNvSpPr txBox="1"/>
          <p:nvPr/>
        </p:nvSpPr>
        <p:spPr>
          <a:xfrm>
            <a:off x="216475" y="912175"/>
            <a:ext cx="844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Sponsors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are an important part of our community!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6" name="Google Shape;179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200" y="1705373"/>
            <a:ext cx="1054100" cy="10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3875" y="2032375"/>
            <a:ext cx="1266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8900" y="1809685"/>
            <a:ext cx="1571320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0423" y="1885960"/>
            <a:ext cx="24283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700" y="3401887"/>
            <a:ext cx="238125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70725" y="3401875"/>
            <a:ext cx="1821352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Lab Session</a:t>
            </a:r>
            <a:endParaRPr sz="2600"/>
          </a:p>
        </p:txBody>
      </p:sp>
      <p:sp>
        <p:nvSpPr>
          <p:cNvPr id="1807" name="Google Shape;1807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8" name="Google Shape;1808;p61"/>
          <p:cNvSpPr txBox="1"/>
          <p:nvPr/>
        </p:nvSpPr>
        <p:spPr>
          <a:xfrm>
            <a:off x="444275" y="941575"/>
            <a:ext cx="41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During the weekly lab session,  we will do: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9" name="Google Shape;1809;p61"/>
          <p:cNvSpPr txBox="1"/>
          <p:nvPr/>
        </p:nvSpPr>
        <p:spPr>
          <a:xfrm>
            <a:off x="1462075" y="1436100"/>
            <a:ext cx="27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Tutorial on Pytorch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0" name="Google Shape;181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475" y="1473413"/>
            <a:ext cx="738501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875" y="2595275"/>
            <a:ext cx="1220175" cy="8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61"/>
          <p:cNvSpPr txBox="1"/>
          <p:nvPr/>
        </p:nvSpPr>
        <p:spPr>
          <a:xfrm>
            <a:off x="1737400" y="2705525"/>
            <a:ext cx="25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Debugging a PyTorch Code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3" name="Google Shape;1813;p61"/>
          <p:cNvSpPr txBox="1"/>
          <p:nvPr/>
        </p:nvSpPr>
        <p:spPr>
          <a:xfrm>
            <a:off x="1763925" y="3163050"/>
            <a:ext cx="28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Deadline: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January,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11.59 pm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4" name="Google Shape;181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7425" y="976875"/>
            <a:ext cx="2553001" cy="143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6100" y="2890053"/>
            <a:ext cx="3841131" cy="104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0" name="Google Shape;182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250" y="807150"/>
            <a:ext cx="3010825" cy="30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Historical Notes - Early Attempts</a:t>
            </a:r>
            <a:endParaRPr sz="2600"/>
          </a:p>
        </p:txBody>
      </p:sp>
      <p:sp>
        <p:nvSpPr>
          <p:cNvPr id="133" name="Google Shape;133;p6"/>
          <p:cNvSpPr txBox="1"/>
          <p:nvPr/>
        </p:nvSpPr>
        <p:spPr>
          <a:xfrm>
            <a:off x="321600" y="908450"/>
            <a:ext cx="864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chatbot ever developed was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Eliza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(1966), created at MIT.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350" y="1543325"/>
            <a:ext cx="33337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321600" y="3727850"/>
            <a:ext cx="864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system did not use artificial intelligence but relied on pattern matching and substitutions.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321600" y="4280125"/>
            <a:ext cx="8644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early attempts progressively more sophisticated were </a:t>
            </a:r>
            <a:r>
              <a:rPr b="0" i="0" lang="en-GB" sz="1350" u="none" cap="none" strike="noStrike">
                <a:solidFill>
                  <a:srgbClr val="1C1D22"/>
                </a:solidFill>
                <a:latin typeface="Arial"/>
                <a:ea typeface="Arial"/>
                <a:cs typeface="Arial"/>
                <a:sym typeface="Arial"/>
              </a:rPr>
              <a:t>PARRY (1972), Jabberwacky (1988), ALICE (1995),  and SmarterChild (2001).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Historical Notes - Big Data Age</a:t>
            </a:r>
            <a:endParaRPr sz="2600"/>
          </a:p>
        </p:txBody>
      </p:sp>
      <p:sp>
        <p:nvSpPr>
          <p:cNvPr id="143" name="Google Shape;143;p7"/>
          <p:cNvSpPr txBox="1"/>
          <p:nvPr/>
        </p:nvSpPr>
        <p:spPr>
          <a:xfrm>
            <a:off x="321600" y="832250"/>
            <a:ext cx="864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years, it was hard to take advantage of machine learning techniques.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1739850" y="1434788"/>
            <a:ext cx="683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Datasets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 computational resources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were not available.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150" y="1241675"/>
            <a:ext cx="1113674" cy="74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>
            <a:off x="352050" y="1976538"/>
            <a:ext cx="864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Thanks to the widespread diffusion of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smartphones 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conjunction with impressive improvements in computing things changed. 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352050" y="2746300"/>
            <a:ext cx="754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 2011 and 2016, Big companies develop their famous speech assistants: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850" y="3375300"/>
            <a:ext cx="1388176" cy="11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 txBox="1"/>
          <p:nvPr/>
        </p:nvSpPr>
        <p:spPr>
          <a:xfrm>
            <a:off x="888925" y="4579350"/>
            <a:ext cx="62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6725" y="3361750"/>
            <a:ext cx="1113675" cy="114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2818500" y="4579350"/>
            <a:ext cx="62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2563" y="3378125"/>
            <a:ext cx="1113676" cy="111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6713725" y="4609800"/>
            <a:ext cx="62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3100" y="3361750"/>
            <a:ext cx="1673585" cy="11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4846050" y="4579350"/>
            <a:ext cx="62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The Deep Learning Age</a:t>
            </a:r>
            <a:endParaRPr sz="2600"/>
          </a:p>
        </p:txBody>
      </p:sp>
      <p:sp>
        <p:nvSpPr>
          <p:cNvPr id="162" name="Google Shape;162;p8"/>
          <p:cNvSpPr txBox="1"/>
          <p:nvPr/>
        </p:nvSpPr>
        <p:spPr>
          <a:xfrm>
            <a:off x="321600" y="832250"/>
            <a:ext cx="864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Currently,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dominant technology for Conversational AI.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321600" y="1289450"/>
            <a:ext cx="864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see better performance by using it in most of the modules of a Conversational AI system.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321600" y="1746650"/>
            <a:ext cx="877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trend is to train “end-to-end” big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more and more data.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321600" y="3727850"/>
            <a:ext cx="8644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approach followed by the so-called “</a:t>
            </a:r>
            <a:r>
              <a:rPr b="0" i="1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GPT-3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(OpenAI)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PALM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Lamba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T5, Gemini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(Google)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Turing NLG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(Microsoft)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1" lang="en-GB" sz="1500"/>
              <a:t>Llama2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(Meta)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400" y="2203850"/>
            <a:ext cx="2026700" cy="12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8950" y="2203850"/>
            <a:ext cx="2175073" cy="122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1500" y="2306450"/>
            <a:ext cx="2539000" cy="105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The Deep Learning Age</a:t>
            </a:r>
            <a:endParaRPr sz="2600"/>
          </a:p>
        </p:txBody>
      </p:sp>
      <p:sp>
        <p:nvSpPr>
          <p:cNvPr id="175" name="Google Shape;175;p9"/>
          <p:cNvSpPr txBox="1"/>
          <p:nvPr/>
        </p:nvSpPr>
        <p:spPr>
          <a:xfrm>
            <a:off x="321600" y="832250"/>
            <a:ext cx="864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most impressive system is Chat-GPT (released by OpenAI in November 2022).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7" name="Google Shape;17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7150" y="832250"/>
            <a:ext cx="997211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150" y="1290575"/>
            <a:ext cx="2945499" cy="36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 txBox="1"/>
          <p:nvPr/>
        </p:nvSpPr>
        <p:spPr>
          <a:xfrm>
            <a:off x="3761750" y="1375650"/>
            <a:ext cx="511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chatbot powered by deep learning that understands human language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answers questions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4550" y="2018175"/>
            <a:ext cx="2140754" cy="30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/>
          <p:nvPr/>
        </p:nvSpPr>
        <p:spPr>
          <a:xfrm>
            <a:off x="4936550" y="2294800"/>
            <a:ext cx="2313000" cy="276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